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67" r:id="rId6"/>
    <p:sldId id="415" r:id="rId7"/>
    <p:sldId id="417" r:id="rId8"/>
    <p:sldId id="260" r:id="rId9"/>
    <p:sldId id="261" r:id="rId10"/>
    <p:sldId id="262" r:id="rId11"/>
    <p:sldId id="419" r:id="rId12"/>
    <p:sldId id="271" r:id="rId13"/>
    <p:sldId id="422" r:id="rId14"/>
    <p:sldId id="272" r:id="rId15"/>
    <p:sldId id="273" r:id="rId16"/>
    <p:sldId id="274" r:id="rId17"/>
    <p:sldId id="420" r:id="rId18"/>
    <p:sldId id="423" r:id="rId19"/>
    <p:sldId id="424" r:id="rId20"/>
    <p:sldId id="425" r:id="rId21"/>
    <p:sldId id="426" r:id="rId22"/>
    <p:sldId id="427" r:id="rId23"/>
    <p:sldId id="421" r:id="rId24"/>
    <p:sldId id="429" r:id="rId25"/>
    <p:sldId id="428" r:id="rId2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081" autoAdjust="0"/>
  </p:normalViewPr>
  <p:slideViewPr>
    <p:cSldViewPr snapToGrid="0">
      <p:cViewPr>
        <p:scale>
          <a:sx n="76" d="100"/>
          <a:sy n="76" d="100"/>
        </p:scale>
        <p:origin x="-1098" y="-2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xmlns=""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8/11/2021</a:t>
            </a:fld>
            <a:endParaRPr lang="en-US" dirty="0"/>
          </a:p>
        </p:txBody>
      </p:sp>
      <p:sp>
        <p:nvSpPr>
          <p:cNvPr id="4" name="Footer Placeholder 3">
            <a:extLst>
              <a:ext uri="{FF2B5EF4-FFF2-40B4-BE49-F238E27FC236}">
                <a16:creationId xmlns:a16="http://schemas.microsoft.com/office/drawing/2014/main" xmlns=""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xmlns=""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xmlns=""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8/11/2021</a:t>
            </a:fld>
            <a:endParaRPr lang="en-US" dirty="0"/>
          </a:p>
        </p:txBody>
      </p:sp>
      <p:sp>
        <p:nvSpPr>
          <p:cNvPr id="4" name="Slide Image Placeholder 3">
            <a:extLst>
              <a:ext uri="{FF2B5EF4-FFF2-40B4-BE49-F238E27FC236}">
                <a16:creationId xmlns:a16="http://schemas.microsoft.com/office/drawing/2014/main" xmlns=""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xmlns=""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xmlns=""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dirty="0"/>
          </a:p>
        </p:txBody>
      </p:sp>
    </p:spTree>
    <p:extLst>
      <p:ext uri="{BB962C8B-B14F-4D97-AF65-F5344CB8AC3E}">
        <p14:creationId xmlns:p14="http://schemas.microsoft.com/office/powerpoint/2010/main" val="2799663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xmlns=""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dirty="0">
                <a:effectLst/>
                <a:ea typeface="Calibri" panose="020F0502020204030204" pitchFamily="34" charset="0"/>
              </a:rPr>
              <a:t>Style of Uniform Bottoms: </a:t>
            </a:r>
          </a:p>
          <a:p>
            <a:pPr marL="742950" lvl="1" indent="-285750">
              <a:buFont typeface="Arial" panose="020B0604020202020204" pitchFamily="34" charset="0"/>
              <a:buChar char="•"/>
            </a:pPr>
            <a:r>
              <a:rPr lang="en-US" dirty="0">
                <a:effectLst/>
                <a:ea typeface="Calibri" panose="020F0502020204030204" pitchFamily="34" charset="0"/>
              </a:rPr>
              <a:t>Multiple styles of uniform bottoms [shorts, spandex, pants (leggings) or skirts] are allowed by rule. </a:t>
            </a:r>
          </a:p>
          <a:p>
            <a:pPr marL="742950" lvl="1" indent="-285750">
              <a:buFont typeface="Arial" panose="020B0604020202020204" pitchFamily="34" charset="0"/>
              <a:buChar char="•"/>
            </a:pPr>
            <a:r>
              <a:rPr lang="en-US" dirty="0">
                <a:effectLst/>
                <a:ea typeface="Calibri" panose="020F0502020204030204" pitchFamily="34" charset="0"/>
              </a:rPr>
              <a:t>A combination of like-colored bottoms may be worn within a team.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12</a:t>
            </a:fld>
            <a:endParaRPr lang="en-US" dirty="0"/>
          </a:p>
        </p:txBody>
      </p:sp>
    </p:spTree>
    <p:extLst>
      <p:ext uri="{BB962C8B-B14F-4D97-AF65-F5344CB8AC3E}">
        <p14:creationId xmlns:p14="http://schemas.microsoft.com/office/powerpoint/2010/main" val="291837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mn-lt"/>
              </a:rPr>
              <a:t>Process of Notification: </a:t>
            </a:r>
            <a:r>
              <a:rPr lang="en-US" sz="1200" dirty="0">
                <a:latin typeface="+mn-lt"/>
              </a:rPr>
              <a:t>The </a:t>
            </a:r>
            <a:r>
              <a:rPr lang="en-US" sz="1200" dirty="0">
                <a:effectLst/>
                <a:latin typeface="+mn-lt"/>
                <a:ea typeface="Calibri" panose="020F0502020204030204" pitchFamily="34" charset="0"/>
              </a:rPr>
              <a:t>official shall first notify the coach about the illegal uniform(s). If the coach cannot fix the problem for the match and therefore does not have six players wearing legal uniforms, a loss of rally/point shall be awarded to the opponent at the beginning of the match and the state association shall be notified.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mn-lt"/>
              </a:rPr>
              <a:t>The goal is to allow teams to compete provided there are no safety concerns and allow the state office to work with the school to correct the issue(s).</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13</a:t>
            </a:fld>
            <a:endParaRPr lang="en-US" dirty="0"/>
          </a:p>
        </p:txBody>
      </p:sp>
    </p:spTree>
    <p:extLst>
      <p:ext uri="{BB962C8B-B14F-4D97-AF65-F5344CB8AC3E}">
        <p14:creationId xmlns:p14="http://schemas.microsoft.com/office/powerpoint/2010/main" val="61752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66CE19-52FC-412B-A3FC-C4B1E62DF806}" type="slidenum">
              <a:rPr lang="en-US" smtClean="0"/>
              <a:pPr>
                <a:defRPr/>
              </a:pPr>
              <a:t>14</a:t>
            </a:fld>
            <a:endParaRPr lang="en-US" dirty="0"/>
          </a:p>
        </p:txBody>
      </p:sp>
    </p:spTree>
    <p:extLst>
      <p:ext uri="{BB962C8B-B14F-4D97-AF65-F5344CB8AC3E}">
        <p14:creationId xmlns:p14="http://schemas.microsoft.com/office/powerpoint/2010/main" val="378524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66CE19-52FC-412B-A3FC-C4B1E62DF806}" type="slidenum">
              <a:rPr lang="en-US" smtClean="0"/>
              <a:pPr>
                <a:defRPr/>
              </a:pPr>
              <a:t>22</a:t>
            </a:fld>
            <a:endParaRPr lang="en-US" dirty="0"/>
          </a:p>
        </p:txBody>
      </p:sp>
    </p:spTree>
    <p:extLst>
      <p:ext uri="{BB962C8B-B14F-4D97-AF65-F5344CB8AC3E}">
        <p14:creationId xmlns:p14="http://schemas.microsoft.com/office/powerpoint/2010/main" val="2850454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a:t>
            </a:fld>
            <a:endParaRPr lang="en-US" dirty="0"/>
          </a:p>
        </p:txBody>
      </p:sp>
    </p:spTree>
    <p:extLst>
      <p:ext uri="{BB962C8B-B14F-4D97-AF65-F5344CB8AC3E}">
        <p14:creationId xmlns:p14="http://schemas.microsoft.com/office/powerpoint/2010/main" val="393330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Players may wear head coverings for religious reasons.</a:t>
            </a:r>
          </a:p>
          <a:p>
            <a:pPr marL="285750" indent="-285750">
              <a:buFont typeface="Arial" panose="020B0604020202020204" pitchFamily="34" charset="0"/>
              <a:buChar char="•"/>
            </a:pPr>
            <a:r>
              <a:rPr lang="en-US" sz="1200" dirty="0"/>
              <a:t>The headwear must fit securely and be made of non-abrasive or soft materials.</a:t>
            </a:r>
          </a:p>
          <a:p>
            <a:pPr marL="742950" lvl="1" indent="-285750">
              <a:buFont typeface="Arial" panose="020B0604020202020204" pitchFamily="34" charset="0"/>
              <a:buChar char="•"/>
            </a:pPr>
            <a:r>
              <a:rPr lang="en-US" sz="1200" dirty="0"/>
              <a:t>Legal hair devices such as bobby pins and flat clips, no longer than two inches, may be used to secure head coverings. (4-1-6)</a:t>
            </a:r>
          </a:p>
          <a:p>
            <a:pPr marL="7429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Other fasteners that do not adhere to Rule 4-1-6 (those that are not flat or are longer than 2 inches) will be prohibited for the purposes of risk minimization. </a:t>
            </a:r>
          </a:p>
          <a:p>
            <a:pPr marL="285750" indent="-285750">
              <a:buFont typeface="Arial" panose="020B0604020202020204" pitchFamily="34" charset="0"/>
              <a:buChar char="•"/>
            </a:pPr>
            <a:r>
              <a:rPr lang="en-US" sz="1200" dirty="0"/>
              <a:t>Head coverings worn for medical reasons must still receive state association approval.</a:t>
            </a:r>
          </a:p>
          <a:p>
            <a:pPr marL="0" indent="0">
              <a:buFont typeface="Arial" panose="020B0604020202020204" pitchFamily="34" charset="0"/>
              <a:buNone/>
            </a:pPr>
            <a:endParaRPr lang="en-US"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solidFill>
                  <a:srgbClr val="000000"/>
                </a:solidFill>
                <a:effectLst/>
                <a:latin typeface="Calibri" panose="020F0502020204030204" pitchFamily="34" charset="0"/>
                <a:ea typeface="Arial" panose="020B0604020202020204" pitchFamily="34" charset="0"/>
              </a:rPr>
              <a:t>Rationale: </a:t>
            </a:r>
            <a:r>
              <a:rPr lang="en-US" sz="1200" b="0" dirty="0">
                <a:solidFill>
                  <a:srgbClr val="000000"/>
                </a:solidFill>
                <a:effectLst/>
                <a:latin typeface="Calibri" panose="020F0502020204030204" pitchFamily="34" charset="0"/>
                <a:ea typeface="Arial" panose="020B0604020202020204" pitchFamily="34" charset="0"/>
              </a:rPr>
              <a:t>This change e</a:t>
            </a:r>
            <a:r>
              <a:rPr lang="en-US" sz="1200" dirty="0">
                <a:solidFill>
                  <a:srgbClr val="000000"/>
                </a:solidFill>
                <a:effectLst/>
                <a:latin typeface="Calibri" panose="020F0502020204030204" pitchFamily="34" charset="0"/>
                <a:ea typeface="Arial" panose="020B0604020202020204" pitchFamily="34" charset="0"/>
              </a:rPr>
              <a:t>liminates the need for authorization from the state association for the wearing of religious headwear without data to support that this type of head wear creates an increased risk to the athlete or teammates, while maintaining the requirement for approval of head coverings worn for medical reasons – allowing the state association to review for the purposes of risk minimization. </a:t>
            </a:r>
            <a:endParaRPr lang="en-US" sz="12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3</a:t>
            </a:fld>
            <a:endParaRPr lang="en-US" dirty="0"/>
          </a:p>
        </p:txBody>
      </p:sp>
    </p:spTree>
    <p:extLst>
      <p:ext uri="{BB962C8B-B14F-4D97-AF65-F5344CB8AC3E}">
        <p14:creationId xmlns:p14="http://schemas.microsoft.com/office/powerpoint/2010/main" val="30576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rPr>
              <a:t>Lineups are due to the second referee no later than two minutes prior to the end of the timed prematch warmup (7-1-2a).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mn-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rPr>
              <a:t>When a head coach submits a lineup after two minutes remain on the prematch clock, an unnecessary delay (administrative yellow card) is assessed at the start of set No. 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alibri" panose="020F0502020204030204" pitchFamily="34" charset="0"/>
                <a:ea typeface="Times New Roman" panose="02020603050405020304" pitchFamily="18" charset="0"/>
              </a:rPr>
              <a:t>Rationale: </a:t>
            </a:r>
            <a:r>
              <a:rPr lang="en-US" sz="1800" b="0" dirty="0">
                <a:effectLst/>
                <a:latin typeface="Calibri" panose="020F0502020204030204" pitchFamily="34" charset="0"/>
                <a:ea typeface="Times New Roman" panose="02020603050405020304" pitchFamily="18" charset="0"/>
              </a:rPr>
              <a:t>This change a</a:t>
            </a:r>
            <a:r>
              <a:rPr lang="en-US" sz="1800" dirty="0">
                <a:effectLst/>
                <a:latin typeface="Calibri" panose="020F0502020204030204" pitchFamily="34" charset="0"/>
                <a:ea typeface="Times New Roman" panose="02020603050405020304" pitchFamily="18" charset="0"/>
              </a:rPr>
              <a:t>ligns the penalty for late lineup with that of a late roster. In addition, it lessons the severity of a late lineup by eliminating the automatic loss of rally/point penalty previously assessed.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4</a:t>
            </a:fld>
            <a:endParaRPr lang="en-US" dirty="0"/>
          </a:p>
        </p:txBody>
      </p:sp>
    </p:spTree>
    <p:extLst>
      <p:ext uri="{BB962C8B-B14F-4D97-AF65-F5344CB8AC3E}">
        <p14:creationId xmlns:p14="http://schemas.microsoft.com/office/powerpoint/2010/main" val="148817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rPr>
              <a:t>If the head coach has not submitted the lineup by the end of the prematch warmup, a subsequent unnecessary delay (administrative red card) is assessed at the start of set No.1, which results in a loss of rally/point awarded to the opponent.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latin typeface="+mn-lt"/>
              </a:rPr>
              <a:t>Rationale: </a:t>
            </a:r>
            <a:r>
              <a:rPr lang="en-US" sz="1200" dirty="0">
                <a:latin typeface="+mn-lt"/>
              </a:rPr>
              <a:t>This change allows for an appropriate penalty escalation. </a:t>
            </a: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5</a:t>
            </a:fld>
            <a:endParaRPr lang="en-US" dirty="0"/>
          </a:p>
        </p:txBody>
      </p:sp>
    </p:spTree>
    <p:extLst>
      <p:ext uri="{BB962C8B-B14F-4D97-AF65-F5344CB8AC3E}">
        <p14:creationId xmlns:p14="http://schemas.microsoft.com/office/powerpoint/2010/main" val="152270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rPr>
              <a:t>Lineups are due to the second referee no later than one minute prior to the end of the timed interval/ intermission between sets (7-1-2b).</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mn-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rPr>
              <a:t>When a head coach submits a lineup after one minute remains on the clock, an unnecessary delay (administrative yellow card) is assessed at the start of  the next set.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effectLst/>
                <a:latin typeface="Calibri" panose="020F0502020204030204" pitchFamily="34" charset="0"/>
                <a:ea typeface="Times New Roman" panose="02020603050405020304" pitchFamily="18" charset="0"/>
              </a:rPr>
              <a:t>Rationale: </a:t>
            </a:r>
            <a:r>
              <a:rPr lang="en-US" sz="1200" b="0" dirty="0">
                <a:effectLst/>
                <a:latin typeface="Calibri" panose="020F0502020204030204" pitchFamily="34" charset="0"/>
                <a:ea typeface="Times New Roman" panose="02020603050405020304" pitchFamily="18" charset="0"/>
              </a:rPr>
              <a:t>This change mirrors the previous change made for a late lineup before Set No. 1</a:t>
            </a:r>
            <a:r>
              <a:rPr lang="en-US" sz="1200" dirty="0">
                <a:effectLst/>
                <a:latin typeface="Calibri" panose="020F0502020204030204" pitchFamily="34" charset="0"/>
                <a:ea typeface="Times New Roman" panose="02020603050405020304" pitchFamily="18" charset="0"/>
              </a:rPr>
              <a:t>. The penalty also applies for late lineups between sets Nos. 2-5.</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6</a:t>
            </a:fld>
            <a:endParaRPr lang="en-US" dirty="0"/>
          </a:p>
        </p:txBody>
      </p:sp>
    </p:spTree>
    <p:extLst>
      <p:ext uri="{BB962C8B-B14F-4D97-AF65-F5344CB8AC3E}">
        <p14:creationId xmlns:p14="http://schemas.microsoft.com/office/powerpoint/2010/main" val="16771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rPr>
              <a:t>If the head coach has not submitted the lineup by the end of the timed interval/ intermission between sets, a subsequent unnecessary delay (administrative red card) is assessed at the start of the next set, which results in a loss of rally/point awarded to the opponent.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effectLst/>
                <a:latin typeface="Calibri" panose="020F0502020204030204" pitchFamily="34" charset="0"/>
                <a:ea typeface="Times New Roman" panose="02020603050405020304" pitchFamily="18" charset="0"/>
              </a:rPr>
              <a:t>Rationale: </a:t>
            </a:r>
            <a:r>
              <a:rPr lang="en-US" sz="1200" b="0" dirty="0">
                <a:effectLst/>
                <a:latin typeface="Calibri" panose="020F0502020204030204" pitchFamily="34" charset="0"/>
                <a:ea typeface="Times New Roman" panose="02020603050405020304" pitchFamily="18" charset="0"/>
              </a:rPr>
              <a:t>This change mirrors the previous change made for a late lineup before Set No. 1</a:t>
            </a:r>
            <a:r>
              <a:rPr lang="en-US" sz="1200" dirty="0">
                <a:effectLst/>
                <a:latin typeface="Calibri" panose="020F0502020204030204" pitchFamily="34" charset="0"/>
                <a:ea typeface="Times New Roman" panose="02020603050405020304" pitchFamily="18" charset="0"/>
              </a:rPr>
              <a:t>. The penalty also applies for late lineups between sets Nos. 2-5.</a:t>
            </a:r>
            <a:endParaRPr lang="en-US" sz="1200" dirty="0">
              <a:effectLst/>
              <a:latin typeface="Times New Roman" panose="02020603050405020304" pitchFamily="18" charset="0"/>
              <a:ea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7</a:t>
            </a:fld>
            <a:endParaRPr lang="en-US" dirty="0"/>
          </a:p>
        </p:txBody>
      </p:sp>
    </p:spTree>
    <p:extLst>
      <p:ext uri="{BB962C8B-B14F-4D97-AF65-F5344CB8AC3E}">
        <p14:creationId xmlns:p14="http://schemas.microsoft.com/office/powerpoint/2010/main" val="136252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n-lt"/>
              </a:rPr>
              <a:t>To avoid penalties related to uniforms, the committee would like to emphasize the following rules regarding uniform requirements:</a:t>
            </a:r>
          </a:p>
          <a:p>
            <a:pPr algn="l"/>
            <a:endParaRPr lang="en-US" sz="1200" dirty="0">
              <a:effectLst/>
              <a:latin typeface="+mn-lt"/>
              <a:ea typeface="Calibri" panose="020F0502020204030204" pitchFamily="34" charset="0"/>
            </a:endParaRPr>
          </a:p>
          <a:p>
            <a:pPr marL="285750" indent="-285750">
              <a:buFont typeface="Wingdings" panose="05000000000000000000" pitchFamily="2" charset="2"/>
              <a:buChar char="§"/>
            </a:pPr>
            <a:r>
              <a:rPr lang="en-US" sz="1200" dirty="0">
                <a:effectLst/>
                <a:latin typeface="+mn-lt"/>
                <a:ea typeface="Calibri" panose="020F0502020204030204" pitchFamily="34" charset="0"/>
              </a:rPr>
              <a:t>Manufacturer’s Logo Restriction:</a:t>
            </a:r>
          </a:p>
          <a:p>
            <a:pPr marL="800100" lvl="1" indent="-342900">
              <a:buFont typeface="Arial" panose="020B0604020202020204" pitchFamily="34" charset="0"/>
              <a:buChar char="•"/>
            </a:pPr>
            <a:r>
              <a:rPr lang="en-US" sz="1200" dirty="0">
                <a:effectLst/>
                <a:latin typeface="+mn-lt"/>
                <a:ea typeface="Calibri" panose="020F0502020204030204" pitchFamily="34" charset="0"/>
              </a:rPr>
              <a:t>Logos cannot exceed 2.25 square inches</a:t>
            </a:r>
          </a:p>
          <a:p>
            <a:pPr marL="800100" lvl="1" indent="-342900">
              <a:buFont typeface="Arial" panose="020B0604020202020204" pitchFamily="34" charset="0"/>
              <a:buChar char="•"/>
            </a:pPr>
            <a:r>
              <a:rPr lang="en-US" sz="1200" dirty="0">
                <a:latin typeface="+mn-lt"/>
                <a:ea typeface="Calibri" panose="020F0502020204030204" pitchFamily="34" charset="0"/>
              </a:rPr>
              <a:t>O</a:t>
            </a:r>
            <a:r>
              <a:rPr lang="en-US" sz="1200" dirty="0">
                <a:effectLst/>
                <a:latin typeface="+mn-lt"/>
                <a:ea typeface="Calibri" panose="020F0502020204030204" pitchFamily="34" charset="0"/>
              </a:rPr>
              <a:t>nly one logo is permitted on each piece of the uniform</a:t>
            </a:r>
            <a:r>
              <a:rPr lang="en-US" sz="1200" dirty="0">
                <a:latin typeface="+mn-lt"/>
                <a:ea typeface="Calibri" panose="020F0502020204030204" pitchFamily="34" charset="0"/>
              </a:rPr>
              <a:t> </a:t>
            </a:r>
            <a:r>
              <a:rPr lang="en-US" sz="1200" dirty="0">
                <a:effectLst/>
                <a:latin typeface="+mn-lt"/>
                <a:ea typeface="Calibri" panose="020F0502020204030204" pitchFamily="34" charset="0"/>
              </a:rPr>
              <a:t>including the waistband. </a:t>
            </a: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9</a:t>
            </a:fld>
            <a:endParaRPr lang="en-US" dirty="0"/>
          </a:p>
        </p:txBody>
      </p:sp>
    </p:spTree>
    <p:extLst>
      <p:ext uri="{BB962C8B-B14F-4D97-AF65-F5344CB8AC3E}">
        <p14:creationId xmlns:p14="http://schemas.microsoft.com/office/powerpoint/2010/main" val="1418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a:effectLst/>
                <a:latin typeface="+mn-lt"/>
                <a:ea typeface="Calibri" panose="020F0502020204030204" pitchFamily="34" charset="0"/>
              </a:rPr>
              <a:t>Numbers: </a:t>
            </a:r>
          </a:p>
          <a:p>
            <a:pPr marL="742950" lvl="1" indent="-285750">
              <a:buFont typeface="Arial" panose="020B0604020202020204" pitchFamily="34" charset="0"/>
              <a:buChar char="•"/>
            </a:pPr>
            <a:r>
              <a:rPr lang="en-US" sz="1200" dirty="0">
                <a:effectLst/>
                <a:latin typeface="+mn-lt"/>
                <a:ea typeface="Calibri" panose="020F0502020204030204" pitchFamily="34" charset="0"/>
              </a:rPr>
              <a:t>When ordering new uniforms, refer to Rule 4-2-4 for number size and location requirements.</a:t>
            </a:r>
          </a:p>
          <a:p>
            <a:pPr marL="742950" lvl="1" indent="-285750">
              <a:buFont typeface="Arial" panose="020B0604020202020204" pitchFamily="34" charset="0"/>
              <a:buChar char="•"/>
            </a:pPr>
            <a:r>
              <a:rPr lang="en-US" sz="1200" b="1" dirty="0">
                <a:effectLst/>
                <a:latin typeface="+mn-lt"/>
                <a:ea typeface="Calibri" panose="020F0502020204030204" pitchFamily="34" charset="0"/>
              </a:rPr>
              <a:t>Beginning in the 2023 season, the body of the number must clearly contrast from the body of the uniform regardless of trim.</a:t>
            </a:r>
            <a:r>
              <a:rPr lang="en-US" sz="1200" dirty="0">
                <a:effectLst/>
                <a:latin typeface="+mn-lt"/>
                <a:ea typeface="Calibri" panose="020F0502020204030204" pitchFamily="34" charset="0"/>
              </a:rPr>
              <a:t> </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11</a:t>
            </a:fld>
            <a:endParaRPr lang="en-US" dirty="0"/>
          </a:p>
        </p:txBody>
      </p:sp>
    </p:spTree>
    <p:extLst>
      <p:ext uri="{BB962C8B-B14F-4D97-AF65-F5344CB8AC3E}">
        <p14:creationId xmlns:p14="http://schemas.microsoft.com/office/powerpoint/2010/main" val="2849836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xmlns="" id="{05776A87-DE02-4380-BE4E-590E16FBA8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65" b="23846"/>
          <a:stretch>
            <a:fillRect/>
          </a:stretch>
        </p:blipFill>
        <p:spPr bwMode="auto">
          <a:xfrm>
            <a:off x="0" y="-34506"/>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xmlns=""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xmlns=""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xmlns=""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dirty="0">
                <a:solidFill>
                  <a:srgbClr val="00205B"/>
                </a:solidFill>
                <a:latin typeface="Calibri" panose="020F0502020204030204" pitchFamily="34" charset="0"/>
              </a:rPr>
              <a:t>National Federation of State </a:t>
            </a:r>
          </a:p>
          <a:p>
            <a:pPr algn="ctr" eaLnBrk="1" hangingPunct="1"/>
            <a:r>
              <a:rPr lang="en-US" altLang="en-US" sz="1100" dirty="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995CB9C-97DC-4B17-9D9F-190E9338C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21"/>
            <a:ext cx="12192000" cy="4408510"/>
          </a:xfrm>
          <a:prstGeom prst="rect">
            <a:avLst/>
          </a:prstGeom>
        </p:spPr>
      </p:pic>
      <p:sp>
        <p:nvSpPr>
          <p:cNvPr id="5" name="Rectangle 4">
            <a:extLst>
              <a:ext uri="{FF2B5EF4-FFF2-40B4-BE49-F238E27FC236}">
                <a16:creationId xmlns:a16="http://schemas.microsoft.com/office/drawing/2014/main" xmlns=""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xmlns=""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21" descr="A close up of a sign&#10;&#10;Description automatically generated">
            <a:extLst>
              <a:ext uri="{FF2B5EF4-FFF2-40B4-BE49-F238E27FC236}">
                <a16:creationId xmlns:a16="http://schemas.microsoft.com/office/drawing/2014/main" xmlns=""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A picture containing logo&#10;&#10;Description automatically generated">
            <a:extLst>
              <a:ext uri="{FF2B5EF4-FFF2-40B4-BE49-F238E27FC236}">
                <a16:creationId xmlns:a16="http://schemas.microsoft.com/office/drawing/2014/main" xmlns="" id="{4C682E2D-79B1-4848-8361-DFD3F26BEB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96150"/>
            <a:ext cx="2743206" cy="688849"/>
          </a:xfrm>
          <a:prstGeom prst="rect">
            <a:avLst/>
          </a:prstGeom>
        </p:spPr>
      </p:pic>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1" descr="Slide18.png">
            <a:extLst>
              <a:ext uri="{FF2B5EF4-FFF2-40B4-BE49-F238E27FC236}">
                <a16:creationId xmlns:a16="http://schemas.microsoft.com/office/drawing/2014/main" xmlns=""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21" descr="NFHS Network_FC_RGB_Transparent@300.png">
            <a:extLst>
              <a:ext uri="{FF2B5EF4-FFF2-40B4-BE49-F238E27FC236}">
                <a16:creationId xmlns:a16="http://schemas.microsoft.com/office/drawing/2014/main" xmlns=""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8/11/2021</a:t>
            </a:fld>
            <a:endParaRPr lang="en-US" dirty="0"/>
          </a:p>
        </p:txBody>
      </p:sp>
      <p:sp>
        <p:nvSpPr>
          <p:cNvPr id="6" name="Footer Placeholder 5">
            <a:extLst>
              <a:ext uri="{FF2B5EF4-FFF2-40B4-BE49-F238E27FC236}">
                <a16:creationId xmlns:a16="http://schemas.microsoft.com/office/drawing/2014/main" xmlns="" id="{BCFE0333-4ED0-4F2B-9C1E-30F9F91384F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xmlns=""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dirty="0"/>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81A8E64-8D2F-47A3-95AA-736D544DD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681"/>
            <a:ext cx="12192000" cy="4408510"/>
          </a:xfrm>
          <a:prstGeom prst="rect">
            <a:avLst/>
          </a:prstGeom>
        </p:spPr>
      </p:pic>
      <p:sp>
        <p:nvSpPr>
          <p:cNvPr id="4" name="Rectangle 3">
            <a:extLst>
              <a:ext uri="{FF2B5EF4-FFF2-40B4-BE49-F238E27FC236}">
                <a16:creationId xmlns:a16="http://schemas.microsoft.com/office/drawing/2014/main" xmlns=""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xmlns=""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xmlns=""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xmlns=""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dirty="0">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xmlns=""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dirty="0">
                <a:solidFill>
                  <a:srgbClr val="00205B"/>
                </a:solidFill>
                <a:latin typeface="Calibri" panose="020F0502020204030204" pitchFamily="34" charset="0"/>
              </a:rPr>
              <a:t>National Federation of State </a:t>
            </a:r>
          </a:p>
          <a:p>
            <a:pPr algn="ctr" eaLnBrk="1" hangingPunct="1"/>
            <a:r>
              <a:rPr lang="en-US" altLang="en-US" sz="1100" dirty="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8/11/2021</a:t>
            </a:fld>
            <a:endParaRPr lang="en-US" dirty="0"/>
          </a:p>
        </p:txBody>
      </p:sp>
      <p:sp>
        <p:nvSpPr>
          <p:cNvPr id="5" name="Footer Placeholder 4">
            <a:extLst>
              <a:ext uri="{FF2B5EF4-FFF2-40B4-BE49-F238E27FC236}">
                <a16:creationId xmlns:a16="http://schemas.microsoft.com/office/drawing/2014/main" xmlns="" id="{C48D0310-4FEF-46D4-B03F-10825C50E381}"/>
              </a:ext>
            </a:extLst>
          </p:cNvPr>
          <p:cNvSpPr>
            <a:spLocks noGrp="1"/>
          </p:cNvSpPr>
          <p:nvPr>
            <p:ph type="ftr" sz="quarter" idx="11"/>
          </p:nvPr>
        </p:nvSpPr>
        <p:spPr/>
        <p:txBody>
          <a:bodyPr/>
          <a:lstStyle>
            <a:lvl1pPr>
              <a:defRPr/>
            </a:lvl1pPr>
          </a:lstStyle>
          <a:p>
            <a:pPr>
              <a:defRPr/>
            </a:pPr>
            <a:r>
              <a:rPr lang="en-US" dirty="0"/>
              <a:t>www.nfhs.org</a:t>
            </a:r>
          </a:p>
        </p:txBody>
      </p:sp>
      <p:sp>
        <p:nvSpPr>
          <p:cNvPr id="6" name="Slide Number Placeholder 5">
            <a:extLst>
              <a:ext uri="{FF2B5EF4-FFF2-40B4-BE49-F238E27FC236}">
                <a16:creationId xmlns:a16="http://schemas.microsoft.com/office/drawing/2014/main" xmlns=""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8/11/2021</a:t>
            </a:fld>
            <a:endParaRPr lang="en-US" dirty="0"/>
          </a:p>
        </p:txBody>
      </p:sp>
      <p:sp>
        <p:nvSpPr>
          <p:cNvPr id="6" name="Footer Placeholder 4">
            <a:extLst>
              <a:ext uri="{FF2B5EF4-FFF2-40B4-BE49-F238E27FC236}">
                <a16:creationId xmlns:a16="http://schemas.microsoft.com/office/drawing/2014/main" xmlns="" id="{4FF1A17A-FFE2-4335-9D02-12B080F1D004}"/>
              </a:ext>
            </a:extLst>
          </p:cNvPr>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a:extLst>
              <a:ext uri="{FF2B5EF4-FFF2-40B4-BE49-F238E27FC236}">
                <a16:creationId xmlns:a16="http://schemas.microsoft.com/office/drawing/2014/main" xmlns=""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8/11/2021</a:t>
            </a:fld>
            <a:endParaRPr lang="en-US" dirty="0"/>
          </a:p>
        </p:txBody>
      </p:sp>
      <p:sp>
        <p:nvSpPr>
          <p:cNvPr id="6" name="Footer Placeholder 4">
            <a:extLst>
              <a:ext uri="{FF2B5EF4-FFF2-40B4-BE49-F238E27FC236}">
                <a16:creationId xmlns:a16="http://schemas.microsoft.com/office/drawing/2014/main" xmlns="" id="{EB8D358D-185E-40DE-9198-3BEA45765A51}"/>
              </a:ext>
            </a:extLst>
          </p:cNvPr>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a:extLst>
              <a:ext uri="{FF2B5EF4-FFF2-40B4-BE49-F238E27FC236}">
                <a16:creationId xmlns:a16="http://schemas.microsoft.com/office/drawing/2014/main" xmlns=""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8/11/2021</a:t>
            </a:fld>
            <a:endParaRPr lang="en-US" dirty="0"/>
          </a:p>
        </p:txBody>
      </p:sp>
      <p:sp>
        <p:nvSpPr>
          <p:cNvPr id="6" name="Footer Placeholder 4">
            <a:extLst>
              <a:ext uri="{FF2B5EF4-FFF2-40B4-BE49-F238E27FC236}">
                <a16:creationId xmlns:a16="http://schemas.microsoft.com/office/drawing/2014/main" xmlns="" id="{E621CFD6-BEFC-4B5A-8D04-89BEA1D73B66}"/>
              </a:ext>
            </a:extLst>
          </p:cNvPr>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a:extLst>
              <a:ext uri="{FF2B5EF4-FFF2-40B4-BE49-F238E27FC236}">
                <a16:creationId xmlns:a16="http://schemas.microsoft.com/office/drawing/2014/main" xmlns=""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8/11/2021</a:t>
            </a:fld>
            <a:endParaRPr lang="en-US" dirty="0"/>
          </a:p>
        </p:txBody>
      </p:sp>
      <p:sp>
        <p:nvSpPr>
          <p:cNvPr id="6" name="Footer Placeholder 4">
            <a:extLst>
              <a:ext uri="{FF2B5EF4-FFF2-40B4-BE49-F238E27FC236}">
                <a16:creationId xmlns:a16="http://schemas.microsoft.com/office/drawing/2014/main" xmlns="" id="{BF69D448-D1B7-4764-8027-76597F7B0684}"/>
              </a:ext>
            </a:extLst>
          </p:cNvPr>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a:extLst>
              <a:ext uri="{FF2B5EF4-FFF2-40B4-BE49-F238E27FC236}">
                <a16:creationId xmlns:a16="http://schemas.microsoft.com/office/drawing/2014/main" xmlns=""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8/11/2021</a:t>
            </a:fld>
            <a:endParaRPr lang="en-US" dirty="0"/>
          </a:p>
        </p:txBody>
      </p:sp>
      <p:sp>
        <p:nvSpPr>
          <p:cNvPr id="6" name="Footer Placeholder 4">
            <a:extLst>
              <a:ext uri="{FF2B5EF4-FFF2-40B4-BE49-F238E27FC236}">
                <a16:creationId xmlns:a16="http://schemas.microsoft.com/office/drawing/2014/main" xmlns="" id="{FBDE3E54-BE16-4AA4-B826-63629EB2D215}"/>
              </a:ext>
            </a:extLst>
          </p:cNvPr>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a:extLst>
              <a:ext uri="{FF2B5EF4-FFF2-40B4-BE49-F238E27FC236}">
                <a16:creationId xmlns:a16="http://schemas.microsoft.com/office/drawing/2014/main" xmlns=""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16" descr="Students.jpg">
            <a:extLst>
              <a:ext uri="{FF2B5EF4-FFF2-40B4-BE49-F238E27FC236}">
                <a16:creationId xmlns:a16="http://schemas.microsoft.com/office/drawing/2014/main" xmlns=""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21" descr="A close up of a sign&#10;&#10;Description automatically generated">
            <a:extLst>
              <a:ext uri="{FF2B5EF4-FFF2-40B4-BE49-F238E27FC236}">
                <a16:creationId xmlns:a16="http://schemas.microsoft.com/office/drawing/2014/main" xmlns=""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xmlns=""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8/11/2021</a:t>
            </a:fld>
            <a:endParaRPr lang="en-US" dirty="0"/>
          </a:p>
        </p:txBody>
      </p:sp>
      <p:sp>
        <p:nvSpPr>
          <p:cNvPr id="5" name="Footer Placeholder 4">
            <a:extLst>
              <a:ext uri="{FF2B5EF4-FFF2-40B4-BE49-F238E27FC236}">
                <a16:creationId xmlns:a16="http://schemas.microsoft.com/office/drawing/2014/main" xmlns=""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dirty="0"/>
              <a:t>www.nfhs.org</a:t>
            </a:r>
          </a:p>
        </p:txBody>
      </p:sp>
      <p:sp>
        <p:nvSpPr>
          <p:cNvPr id="6" name="Slide Number Placeholder 5">
            <a:extLst>
              <a:ext uri="{FF2B5EF4-FFF2-40B4-BE49-F238E27FC236}">
                <a16:creationId xmlns:a16="http://schemas.microsoft.com/office/drawing/2014/main" xmlns=""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xmlns=""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xmlns=""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2" name="Straight Connector 11">
            <a:extLst>
              <a:ext uri="{FF2B5EF4-FFF2-40B4-BE49-F238E27FC236}">
                <a16:creationId xmlns:a16="http://schemas.microsoft.com/office/drawing/2014/main" xmlns=""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xmlns=""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xmlns=""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Freeform 17">
              <a:extLst>
                <a:ext uri="{FF2B5EF4-FFF2-40B4-BE49-F238E27FC236}">
                  <a16:creationId xmlns:a16="http://schemas.microsoft.com/office/drawing/2014/main" xmlns=""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pic>
        <p:nvPicPr>
          <p:cNvPr id="1037" name="Picture 2">
            <a:extLst>
              <a:ext uri="{FF2B5EF4-FFF2-40B4-BE49-F238E27FC236}">
                <a16:creationId xmlns:a16="http://schemas.microsoft.com/office/drawing/2014/main" xmlns="" id="{22CF2666-6415-4D51-A520-ADB5F51709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Forge@worldpath.ne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mailto:ddumais11@gmail.com" TargetMode="External"/><Relationship Id="rId4" Type="http://schemas.openxmlformats.org/officeDocument/2006/relationships/hyperlink" Target="mailto:pmoll2001@yaho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88842-D099-453D-83E3-38838F32098D}"/>
              </a:ext>
            </a:extLst>
          </p:cNvPr>
          <p:cNvSpPr>
            <a:spLocks noGrp="1"/>
          </p:cNvSpPr>
          <p:nvPr>
            <p:ph type="ctrTitle"/>
          </p:nvPr>
        </p:nvSpPr>
        <p:spPr/>
        <p:txBody>
          <a:bodyPr/>
          <a:lstStyle/>
          <a:p>
            <a:pPr>
              <a:defRPr/>
            </a:pPr>
            <a:r>
              <a:rPr lang="en-US" dirty="0"/>
              <a:t>2021-22 NFHS Volleyball Rules </a:t>
            </a:r>
            <a:r>
              <a:rPr lang="en-US" dirty="0" smtClean="0"/>
              <a:t>PowerPoint </a:t>
            </a:r>
            <a:r>
              <a:rPr lang="en-US" smtClean="0"/>
              <a:t>FOR NHIAA Coaches</a:t>
            </a:r>
            <a:endParaRPr lang="en-US" dirty="0"/>
          </a:p>
        </p:txBody>
      </p:sp>
      <p:sp>
        <p:nvSpPr>
          <p:cNvPr id="3" name="Subtitle 2">
            <a:extLst>
              <a:ext uri="{FF2B5EF4-FFF2-40B4-BE49-F238E27FC236}">
                <a16:creationId xmlns:a16="http://schemas.microsoft.com/office/drawing/2014/main" xmlns="" id="{EC5F54A5-FDFE-4928-BDC3-6CBC764616CF}"/>
              </a:ext>
            </a:extLst>
          </p:cNvPr>
          <p:cNvSpPr>
            <a:spLocks noGrp="1"/>
          </p:cNvSpPr>
          <p:nvPr>
            <p:ph type="subTitle" idx="1"/>
          </p:nvPr>
        </p:nvSpPr>
        <p:spPr/>
        <p:txBody>
          <a:bodyPr/>
          <a:lstStyle/>
          <a:p>
            <a:r>
              <a:rPr lang="en-US" dirty="0"/>
              <a:t>Rules Changes</a:t>
            </a:r>
          </a:p>
          <a:p>
            <a:r>
              <a:rPr lang="en-US" dirty="0" smtClean="0"/>
              <a:t>Points </a:t>
            </a:r>
            <a:r>
              <a:rPr lang="en-US" dirty="0"/>
              <a:t>of </a:t>
            </a:r>
            <a:r>
              <a:rPr lang="en-US" dirty="0" smtClean="0"/>
              <a:t>Emphasis</a:t>
            </a:r>
          </a:p>
          <a:p>
            <a:r>
              <a:rPr lang="en-US" dirty="0" smtClean="0"/>
              <a:t>NHIAA Policies and Procedures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Note: Logo Restriction</a:t>
            </a:r>
            <a:endParaRPr lang="en-US" u="sng" dirty="0"/>
          </a:p>
        </p:txBody>
      </p:sp>
      <p:sp>
        <p:nvSpPr>
          <p:cNvPr id="3" name="Content Placeholder 2"/>
          <p:cNvSpPr>
            <a:spLocks noGrp="1"/>
          </p:cNvSpPr>
          <p:nvPr>
            <p:ph idx="1"/>
          </p:nvPr>
        </p:nvSpPr>
        <p:spPr/>
        <p:txBody>
          <a:bodyPr/>
          <a:lstStyle/>
          <a:p>
            <a:pPr marL="0" indent="0" algn="ctr">
              <a:buNone/>
            </a:pPr>
            <a:r>
              <a:rPr lang="en-US" b="1" dirty="0" smtClean="0"/>
              <a:t>The logo restrictions apply only to the uniform which includes the shirt, bottoms and undergarments such as spandex .  It does not include socks, shoes, headbands etc. </a:t>
            </a:r>
            <a:endParaRPr lang="en-US" b="1" dirty="0"/>
          </a:p>
        </p:txBody>
      </p:sp>
      <p:sp>
        <p:nvSpPr>
          <p:cNvPr id="4" name="Footer Placeholder 3"/>
          <p:cNvSpPr>
            <a:spLocks noGrp="1"/>
          </p:cNvSpPr>
          <p:nvPr>
            <p:ph type="ftr" sz="quarter" idx="11"/>
          </p:nvPr>
        </p:nvSpPr>
        <p:spPr/>
        <p:txBody>
          <a:bodyPr/>
          <a:lstStyle/>
          <a:p>
            <a:pPr>
              <a:defRPr/>
            </a:pPr>
            <a:r>
              <a:rPr lang="en-US" smtClean="0"/>
              <a:t>www.nfhs.org</a:t>
            </a:r>
            <a:endParaRPr lang="en-US" dirty="0"/>
          </a:p>
        </p:txBody>
      </p:sp>
    </p:spTree>
    <p:extLst>
      <p:ext uri="{BB962C8B-B14F-4D97-AF65-F5344CB8AC3E}">
        <p14:creationId xmlns:p14="http://schemas.microsoft.com/office/powerpoint/2010/main" val="2574123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EA605-F564-4D57-81ED-1A1A0738EB86}"/>
              </a:ext>
            </a:extLst>
          </p:cNvPr>
          <p:cNvSpPr>
            <a:spLocks noGrp="1"/>
          </p:cNvSpPr>
          <p:nvPr>
            <p:ph type="title"/>
          </p:nvPr>
        </p:nvSpPr>
        <p:spPr/>
        <p:txBody>
          <a:bodyPr/>
          <a:lstStyle/>
          <a:p>
            <a:r>
              <a:rPr lang="en-US" dirty="0"/>
              <a:t>Addressing uniform concerns</a:t>
            </a:r>
          </a:p>
        </p:txBody>
      </p:sp>
      <p:pic>
        <p:nvPicPr>
          <p:cNvPr id="6" name="Content Placeholder 5">
            <a:extLst>
              <a:ext uri="{FF2B5EF4-FFF2-40B4-BE49-F238E27FC236}">
                <a16:creationId xmlns:a16="http://schemas.microsoft.com/office/drawing/2014/main" xmlns="" id="{9759D67B-3445-4814-B185-33561CE1C8D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83253" y="1993900"/>
            <a:ext cx="7269346" cy="3815229"/>
          </a:xfrm>
        </p:spPr>
      </p:pic>
      <p:sp>
        <p:nvSpPr>
          <p:cNvPr id="4" name="Footer Placeholder 3">
            <a:extLst>
              <a:ext uri="{FF2B5EF4-FFF2-40B4-BE49-F238E27FC236}">
                <a16:creationId xmlns:a16="http://schemas.microsoft.com/office/drawing/2014/main" xmlns="" id="{BF7DE510-8B16-4D9D-863F-071C6907C5C1}"/>
              </a:ext>
            </a:extLst>
          </p:cNvPr>
          <p:cNvSpPr>
            <a:spLocks noGrp="1"/>
          </p:cNvSpPr>
          <p:nvPr>
            <p:ph type="ftr" sz="quarter" idx="11"/>
          </p:nvPr>
        </p:nvSpPr>
        <p:spPr/>
        <p:txBody>
          <a:bodyPr/>
          <a:lstStyle/>
          <a:p>
            <a:pPr>
              <a:defRPr/>
            </a:pPr>
            <a:r>
              <a:rPr lang="en-US" dirty="0"/>
              <a:t>www.nfhs.org</a:t>
            </a:r>
          </a:p>
        </p:txBody>
      </p:sp>
      <p:sp>
        <p:nvSpPr>
          <p:cNvPr id="7" name="TextBox 6">
            <a:extLst>
              <a:ext uri="{FF2B5EF4-FFF2-40B4-BE49-F238E27FC236}">
                <a16:creationId xmlns:a16="http://schemas.microsoft.com/office/drawing/2014/main" xmlns="" id="{8FC19DD3-03B5-4549-9F42-38E20B73A86E}"/>
              </a:ext>
            </a:extLst>
          </p:cNvPr>
          <p:cNvSpPr txBox="1"/>
          <p:nvPr/>
        </p:nvSpPr>
        <p:spPr>
          <a:xfrm>
            <a:off x="8652599" y="1993900"/>
            <a:ext cx="3315035" cy="4093428"/>
          </a:xfrm>
          <a:prstGeom prst="rect">
            <a:avLst/>
          </a:prstGeom>
          <a:noFill/>
        </p:spPr>
        <p:txBody>
          <a:bodyPr wrap="square" rtlCol="0">
            <a:spAutoFit/>
          </a:bodyPr>
          <a:lstStyle/>
          <a:p>
            <a:pPr marL="285750" indent="-285750">
              <a:buFont typeface="Arial" panose="020B0604020202020204" pitchFamily="34" charset="0"/>
              <a:buChar char="•"/>
            </a:pPr>
            <a:r>
              <a:rPr lang="en-US" sz="2000" b="1" dirty="0">
                <a:effectLst/>
                <a:latin typeface="+mn-lt"/>
                <a:ea typeface="Calibri" panose="020F0502020204030204" pitchFamily="34" charset="0"/>
              </a:rPr>
              <a:t>Numbers: </a:t>
            </a:r>
          </a:p>
          <a:p>
            <a:pPr marL="742950" lvl="1" indent="-285750">
              <a:buFont typeface="Arial" panose="020B0604020202020204" pitchFamily="34" charset="0"/>
              <a:buChar char="•"/>
            </a:pPr>
            <a:r>
              <a:rPr lang="en-US" sz="2000" dirty="0">
                <a:effectLst/>
                <a:latin typeface="+mn-lt"/>
                <a:ea typeface="Calibri" panose="020F0502020204030204" pitchFamily="34" charset="0"/>
              </a:rPr>
              <a:t>When ordering new uniforms, refer to Rule 4-2-4 for number size and location requirements.</a:t>
            </a:r>
          </a:p>
          <a:p>
            <a:pPr marL="742950" lvl="1" indent="-285750">
              <a:buFont typeface="Arial" panose="020B0604020202020204" pitchFamily="34" charset="0"/>
              <a:buChar char="•"/>
            </a:pPr>
            <a:r>
              <a:rPr lang="en-US" sz="2000" b="1" dirty="0">
                <a:effectLst/>
                <a:latin typeface="+mn-lt"/>
                <a:ea typeface="Calibri" panose="020F0502020204030204" pitchFamily="34" charset="0"/>
              </a:rPr>
              <a:t>Beginning in the 2023 season, the body of the number must clearly contrast from the body of the uniform regardless of trim.</a:t>
            </a:r>
            <a:r>
              <a:rPr lang="en-US" sz="2000" dirty="0">
                <a:effectLst/>
                <a:latin typeface="+mn-lt"/>
                <a:ea typeface="Calibri" panose="020F0502020204030204" pitchFamily="34" charset="0"/>
              </a:rPr>
              <a:t> </a:t>
            </a:r>
            <a:endParaRPr lang="en-US" sz="2000" dirty="0">
              <a:latin typeface="+mn-lt"/>
            </a:endParaRPr>
          </a:p>
        </p:txBody>
      </p:sp>
    </p:spTree>
    <p:extLst>
      <p:ext uri="{BB962C8B-B14F-4D97-AF65-F5344CB8AC3E}">
        <p14:creationId xmlns:p14="http://schemas.microsoft.com/office/powerpoint/2010/main" val="1003251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8D0AE9-65FE-4819-AF5E-ABA680E2C4EC}"/>
              </a:ext>
            </a:extLst>
          </p:cNvPr>
          <p:cNvSpPr>
            <a:spLocks noGrp="1"/>
          </p:cNvSpPr>
          <p:nvPr>
            <p:ph type="title"/>
          </p:nvPr>
        </p:nvSpPr>
        <p:spPr/>
        <p:txBody>
          <a:bodyPr/>
          <a:lstStyle/>
          <a:p>
            <a:r>
              <a:rPr lang="en-US" dirty="0"/>
              <a:t>Addressing uniform concerns</a:t>
            </a:r>
          </a:p>
        </p:txBody>
      </p:sp>
      <p:pic>
        <p:nvPicPr>
          <p:cNvPr id="6" name="Content Placeholder 5">
            <a:extLst>
              <a:ext uri="{FF2B5EF4-FFF2-40B4-BE49-F238E27FC236}">
                <a16:creationId xmlns:a16="http://schemas.microsoft.com/office/drawing/2014/main" xmlns="" id="{733DA971-9B20-4EA3-89D9-0B97286138C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6562" y="2022476"/>
            <a:ext cx="7227283" cy="3785720"/>
          </a:xfrm>
        </p:spPr>
      </p:pic>
      <p:sp>
        <p:nvSpPr>
          <p:cNvPr id="4" name="Footer Placeholder 3">
            <a:extLst>
              <a:ext uri="{FF2B5EF4-FFF2-40B4-BE49-F238E27FC236}">
                <a16:creationId xmlns:a16="http://schemas.microsoft.com/office/drawing/2014/main" xmlns="" id="{EF30AD32-76ED-4A0A-8FEE-BC41C3E37ED6}"/>
              </a:ext>
            </a:extLst>
          </p:cNvPr>
          <p:cNvSpPr>
            <a:spLocks noGrp="1"/>
          </p:cNvSpPr>
          <p:nvPr>
            <p:ph type="ftr" sz="quarter" idx="11"/>
          </p:nvPr>
        </p:nvSpPr>
        <p:spPr/>
        <p:txBody>
          <a:bodyPr/>
          <a:lstStyle/>
          <a:p>
            <a:pPr>
              <a:defRPr/>
            </a:pPr>
            <a:r>
              <a:rPr lang="en-US" dirty="0"/>
              <a:t>www.nfhs.org</a:t>
            </a:r>
          </a:p>
        </p:txBody>
      </p:sp>
      <p:sp>
        <p:nvSpPr>
          <p:cNvPr id="7" name="TextBox 6">
            <a:extLst>
              <a:ext uri="{FF2B5EF4-FFF2-40B4-BE49-F238E27FC236}">
                <a16:creationId xmlns:a16="http://schemas.microsoft.com/office/drawing/2014/main" xmlns="" id="{B5664BBA-16D8-45C9-B6E7-F62C7D63FEE4}"/>
              </a:ext>
            </a:extLst>
          </p:cNvPr>
          <p:cNvSpPr txBox="1"/>
          <p:nvPr/>
        </p:nvSpPr>
        <p:spPr>
          <a:xfrm>
            <a:off x="8553206" y="2022476"/>
            <a:ext cx="3414957" cy="2862322"/>
          </a:xfrm>
          <a:prstGeom prst="rect">
            <a:avLst/>
          </a:prstGeom>
          <a:noFill/>
        </p:spPr>
        <p:txBody>
          <a:bodyPr wrap="square" rtlCol="0">
            <a:spAutoFit/>
          </a:bodyPr>
          <a:lstStyle/>
          <a:p>
            <a:pPr marL="285750" indent="-285750">
              <a:buFont typeface="Arial" panose="020B0604020202020204" pitchFamily="34" charset="0"/>
              <a:buChar char="•"/>
            </a:pPr>
            <a:r>
              <a:rPr lang="en-US" sz="2000" b="1" dirty="0">
                <a:effectLst/>
                <a:latin typeface="+mn-lt"/>
                <a:ea typeface="Calibri" panose="020F0502020204030204" pitchFamily="34" charset="0"/>
              </a:rPr>
              <a:t>Style of Uniform Bottoms: </a:t>
            </a:r>
          </a:p>
          <a:p>
            <a:pPr marL="742950" lvl="1" indent="-285750">
              <a:buFont typeface="Arial" panose="020B0604020202020204" pitchFamily="34" charset="0"/>
              <a:buChar char="•"/>
            </a:pPr>
            <a:r>
              <a:rPr lang="en-US" sz="2000" dirty="0">
                <a:effectLst/>
                <a:latin typeface="+mn-lt"/>
                <a:ea typeface="Calibri" panose="020F0502020204030204" pitchFamily="34" charset="0"/>
              </a:rPr>
              <a:t>Multiple styles of uniform bottoms [shorts, spandex, pants (leggings) or skirts] are allowed by rule. </a:t>
            </a:r>
          </a:p>
          <a:p>
            <a:pPr marL="742950" lvl="1" indent="-285750">
              <a:buFont typeface="Arial" panose="020B0604020202020204" pitchFamily="34" charset="0"/>
              <a:buChar char="•"/>
            </a:pPr>
            <a:r>
              <a:rPr lang="en-US" sz="2000" dirty="0">
                <a:effectLst/>
                <a:latin typeface="+mn-lt"/>
                <a:ea typeface="Calibri" panose="020F0502020204030204" pitchFamily="34" charset="0"/>
              </a:rPr>
              <a:t>A combination of like-colored bottoms may be worn within a team. </a:t>
            </a:r>
            <a:endParaRPr lang="en-US" sz="2000" dirty="0">
              <a:latin typeface="+mn-lt"/>
            </a:endParaRPr>
          </a:p>
        </p:txBody>
      </p:sp>
    </p:spTree>
    <p:extLst>
      <p:ext uri="{BB962C8B-B14F-4D97-AF65-F5344CB8AC3E}">
        <p14:creationId xmlns:p14="http://schemas.microsoft.com/office/powerpoint/2010/main" val="331970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DDFDF-32A8-496F-B397-D38BAA76ECF8}"/>
              </a:ext>
            </a:extLst>
          </p:cNvPr>
          <p:cNvSpPr>
            <a:spLocks noGrp="1"/>
          </p:cNvSpPr>
          <p:nvPr>
            <p:ph type="title"/>
          </p:nvPr>
        </p:nvSpPr>
        <p:spPr/>
        <p:txBody>
          <a:bodyPr/>
          <a:lstStyle/>
          <a:p>
            <a:r>
              <a:rPr lang="en-US" dirty="0"/>
              <a:t>Addressing uniform concerns</a:t>
            </a:r>
          </a:p>
        </p:txBody>
      </p:sp>
      <p:sp>
        <p:nvSpPr>
          <p:cNvPr id="4" name="Footer Placeholder 3">
            <a:extLst>
              <a:ext uri="{FF2B5EF4-FFF2-40B4-BE49-F238E27FC236}">
                <a16:creationId xmlns:a16="http://schemas.microsoft.com/office/drawing/2014/main" xmlns="" id="{62EDFE76-85CF-46BD-ACD3-1E0CBFA8361F}"/>
              </a:ext>
            </a:extLst>
          </p:cNvPr>
          <p:cNvSpPr>
            <a:spLocks noGrp="1"/>
          </p:cNvSpPr>
          <p:nvPr>
            <p:ph type="ftr" sz="quarter" idx="11"/>
          </p:nvPr>
        </p:nvSpPr>
        <p:spPr/>
        <p:txBody>
          <a:bodyPr/>
          <a:lstStyle/>
          <a:p>
            <a:pPr>
              <a:defRPr/>
            </a:pPr>
            <a:r>
              <a:rPr lang="en-US" dirty="0"/>
              <a:t>www.nfhs.org</a:t>
            </a:r>
          </a:p>
        </p:txBody>
      </p:sp>
      <p:sp>
        <p:nvSpPr>
          <p:cNvPr id="7" name="TextBox 6">
            <a:extLst>
              <a:ext uri="{FF2B5EF4-FFF2-40B4-BE49-F238E27FC236}">
                <a16:creationId xmlns:a16="http://schemas.microsoft.com/office/drawing/2014/main" xmlns="" id="{18F86AE6-CC04-41F0-A3BF-2B0F9B98780B}"/>
              </a:ext>
            </a:extLst>
          </p:cNvPr>
          <p:cNvSpPr txBox="1"/>
          <p:nvPr/>
        </p:nvSpPr>
        <p:spPr>
          <a:xfrm>
            <a:off x="1854921" y="5592415"/>
            <a:ext cx="9613180" cy="830997"/>
          </a:xfrm>
          <a:prstGeom prst="rect">
            <a:avLst/>
          </a:prstGeom>
          <a:noFill/>
        </p:spPr>
        <p:txBody>
          <a:bodyPr wrap="square" rtlCol="0">
            <a:spAutoFit/>
          </a:bodyPr>
          <a:lstStyle/>
          <a:p>
            <a:r>
              <a:rPr lang="en-US" sz="1600" b="1" dirty="0">
                <a:latin typeface="+mn-lt"/>
              </a:rPr>
              <a:t>Process of Notification: </a:t>
            </a:r>
            <a:r>
              <a:rPr lang="en-US" sz="1600" dirty="0">
                <a:latin typeface="+mn-lt"/>
              </a:rPr>
              <a:t>The </a:t>
            </a:r>
            <a:r>
              <a:rPr lang="en-US" sz="1600" dirty="0">
                <a:effectLst/>
                <a:latin typeface="+mn-lt"/>
                <a:ea typeface="Calibri" panose="020F0502020204030204" pitchFamily="34" charset="0"/>
              </a:rPr>
              <a:t>official shall first notify the coach about the illegal uniform(s). If the coach cannot fix the problem for the match and therefore does not have six players wearing legal uniforms, a loss of rally/point shall be awarded to the opponent at the beginning of the match and the state association shall be notified.</a:t>
            </a:r>
            <a:endParaRPr lang="en-US" sz="1600" dirty="0">
              <a:latin typeface="+mn-lt"/>
            </a:endParaRPr>
          </a:p>
        </p:txBody>
      </p:sp>
      <p:pic>
        <p:nvPicPr>
          <p:cNvPr id="13" name="Content Placeholder 12" descr="Graphical user interface&#10;&#10;Description automatically generated">
            <a:extLst>
              <a:ext uri="{FF2B5EF4-FFF2-40B4-BE49-F238E27FC236}">
                <a16:creationId xmlns:a16="http://schemas.microsoft.com/office/drawing/2014/main" xmlns="" id="{6DA36BA4-509C-4DB7-AC05-72DE3BCFCD2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0985" y="2018032"/>
            <a:ext cx="9290304" cy="3502152"/>
          </a:xfrm>
        </p:spPr>
      </p:pic>
    </p:spTree>
    <p:extLst>
      <p:ext uri="{BB962C8B-B14F-4D97-AF65-F5344CB8AC3E}">
        <p14:creationId xmlns:p14="http://schemas.microsoft.com/office/powerpoint/2010/main" val="152277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NHIAA Policies and Procedures </a:t>
            </a:r>
            <a:endParaRPr lang="en-US" dirty="0"/>
          </a:p>
        </p:txBody>
      </p:sp>
      <p:sp>
        <p:nvSpPr>
          <p:cNvPr id="3" name="Subtitle 2"/>
          <p:cNvSpPr>
            <a:spLocks noGrp="1"/>
          </p:cNvSpPr>
          <p:nvPr>
            <p:ph type="subTitle" idx="1"/>
          </p:nvPr>
        </p:nvSpPr>
        <p:spPr/>
        <p:txBody>
          <a:bodyPr/>
          <a:lstStyle/>
          <a:p>
            <a:pPr algn="ctr"/>
            <a:r>
              <a:rPr lang="en-US" dirty="0" smtClean="0"/>
              <a:t>Review Fall Sports: Volleyball Policy and Procedure Manual</a:t>
            </a:r>
          </a:p>
          <a:p>
            <a:pPr algn="ctr"/>
            <a:endParaRPr lang="en-US" dirty="0"/>
          </a:p>
          <a:p>
            <a:pPr algn="ctr"/>
            <a:r>
              <a:rPr lang="en-US" dirty="0" smtClean="0"/>
              <a:t>NHIAA Website</a:t>
            </a:r>
            <a:endParaRPr lang="en-US" dirty="0"/>
          </a:p>
        </p:txBody>
      </p:sp>
    </p:spTree>
    <p:extLst>
      <p:ext uri="{BB962C8B-B14F-4D97-AF65-F5344CB8AC3E}">
        <p14:creationId xmlns:p14="http://schemas.microsoft.com/office/powerpoint/2010/main" val="2817299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Scorer’s Table</a:t>
            </a:r>
            <a:endParaRPr lang="en-US" dirty="0"/>
          </a:p>
        </p:txBody>
      </p:sp>
      <p:sp>
        <p:nvSpPr>
          <p:cNvPr id="7" name="Content Placeholder 6"/>
          <p:cNvSpPr>
            <a:spLocks noGrp="1"/>
          </p:cNvSpPr>
          <p:nvPr>
            <p:ph idx="1"/>
          </p:nvPr>
        </p:nvSpPr>
        <p:spPr/>
        <p:txBody>
          <a:bodyPr/>
          <a:lstStyle/>
          <a:p>
            <a:pPr marL="0" indent="0">
              <a:buNone/>
            </a:pPr>
            <a:endParaRPr lang="en-US" dirty="0"/>
          </a:p>
          <a:p>
            <a:pPr lvl="0"/>
            <a:r>
              <a:rPr lang="en-US" b="1" dirty="0"/>
              <a:t>No cell phones</a:t>
            </a:r>
            <a:endParaRPr lang="en-US" dirty="0"/>
          </a:p>
          <a:p>
            <a:pPr lvl="0"/>
            <a:r>
              <a:rPr lang="en-US" b="1" dirty="0"/>
              <a:t>Official scorer will be seated next to timer.</a:t>
            </a:r>
            <a:endParaRPr lang="en-US" dirty="0"/>
          </a:p>
          <a:p>
            <a:pPr lvl="0"/>
            <a:r>
              <a:rPr lang="en-US" b="1" dirty="0"/>
              <a:t>Tracker will sit next to Official Scorer</a:t>
            </a:r>
            <a:endParaRPr lang="en-US" dirty="0"/>
          </a:p>
          <a:p>
            <a:pPr lvl="0"/>
            <a:r>
              <a:rPr lang="en-US" b="1" dirty="0"/>
              <a:t>Visiting scorer will sit next to tracker, if there is room</a:t>
            </a:r>
            <a:r>
              <a:rPr lang="en-US" b="1" dirty="0" smtClean="0"/>
              <a:t>.</a:t>
            </a:r>
          </a:p>
          <a:p>
            <a:pPr lvl="0"/>
            <a:r>
              <a:rPr lang="en-US" b="1" dirty="0" smtClean="0"/>
              <a:t>Home team will supply the tracker</a:t>
            </a:r>
            <a:endParaRPr lang="en-US" dirty="0"/>
          </a:p>
          <a:p>
            <a:endParaRPr lang="en-US" dirty="0"/>
          </a:p>
        </p:txBody>
      </p:sp>
      <p:sp>
        <p:nvSpPr>
          <p:cNvPr id="4" name="Footer Placeholder 3"/>
          <p:cNvSpPr>
            <a:spLocks noGrp="1"/>
          </p:cNvSpPr>
          <p:nvPr>
            <p:ph type="ftr" sz="quarter" idx="11"/>
          </p:nvPr>
        </p:nvSpPr>
        <p:spPr/>
        <p:txBody>
          <a:bodyPr/>
          <a:lstStyle/>
          <a:p>
            <a:r>
              <a:rPr lang="en-US" smtClean="0"/>
              <a:t>www.nfhs.org</a:t>
            </a:r>
            <a:endParaRPr lang="en-US" dirty="0"/>
          </a:p>
        </p:txBody>
      </p:sp>
    </p:spTree>
    <p:extLst>
      <p:ext uri="{BB962C8B-B14F-4D97-AF65-F5344CB8AC3E}">
        <p14:creationId xmlns:p14="http://schemas.microsoft.com/office/powerpoint/2010/main" val="3294272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PreMatch</a:t>
            </a:r>
            <a:r>
              <a:rPr lang="en-US" dirty="0" smtClean="0"/>
              <a:t> Warm ups:</a:t>
            </a:r>
            <a:endParaRPr lang="en-US" dirty="0"/>
          </a:p>
        </p:txBody>
      </p:sp>
      <p:sp>
        <p:nvSpPr>
          <p:cNvPr id="3" name="Content Placeholder 2"/>
          <p:cNvSpPr>
            <a:spLocks noGrp="1"/>
          </p:cNvSpPr>
          <p:nvPr>
            <p:ph idx="1"/>
          </p:nvPr>
        </p:nvSpPr>
        <p:spPr/>
        <p:txBody>
          <a:bodyPr/>
          <a:lstStyle/>
          <a:p>
            <a:pPr eaLnBrk="0" hangingPunct="0"/>
            <a:r>
              <a:rPr lang="en-US" b="1" dirty="0" smtClean="0"/>
              <a:t>*3-6-6-3  </a:t>
            </a:r>
          </a:p>
          <a:p>
            <a:pPr eaLnBrk="0" hangingPunct="0"/>
            <a:r>
              <a:rPr lang="en-US" b="1" dirty="0" smtClean="0"/>
              <a:t>3-minute </a:t>
            </a:r>
            <a:r>
              <a:rPr lang="en-US" b="1" dirty="0"/>
              <a:t>transition time </a:t>
            </a:r>
            <a:r>
              <a:rPr lang="en-US" b="1" dirty="0" smtClean="0"/>
              <a:t>(following JV match)**clock starts when </a:t>
            </a:r>
            <a:r>
              <a:rPr lang="en-US" b="1" dirty="0" err="1" smtClean="0"/>
              <a:t>jv</a:t>
            </a:r>
            <a:r>
              <a:rPr lang="en-US" b="1" dirty="0" smtClean="0"/>
              <a:t> </a:t>
            </a:r>
            <a:r>
              <a:rPr lang="en-US" b="1" smtClean="0"/>
              <a:t>match finishes.</a:t>
            </a:r>
            <a:endParaRPr lang="en-US" dirty="0"/>
          </a:p>
          <a:p>
            <a:pPr eaLnBrk="0" hangingPunct="0"/>
            <a:r>
              <a:rPr lang="en-US" b="1" dirty="0" smtClean="0"/>
              <a:t>6- </a:t>
            </a:r>
            <a:r>
              <a:rPr lang="en-US" b="1" dirty="0"/>
              <a:t>minute visiting team</a:t>
            </a:r>
            <a:endParaRPr lang="en-US" dirty="0"/>
          </a:p>
          <a:p>
            <a:pPr eaLnBrk="0" hangingPunct="0"/>
            <a:r>
              <a:rPr lang="en-US" b="1" dirty="0" smtClean="0"/>
              <a:t>6- </a:t>
            </a:r>
            <a:r>
              <a:rPr lang="en-US" b="1" dirty="0"/>
              <a:t>minute home team</a:t>
            </a:r>
            <a:endParaRPr lang="en-US" dirty="0"/>
          </a:p>
          <a:p>
            <a:pPr eaLnBrk="0" hangingPunct="0"/>
            <a:r>
              <a:rPr lang="en-US" b="1" dirty="0" smtClean="0"/>
              <a:t>3- </a:t>
            </a:r>
            <a:r>
              <a:rPr lang="en-US" b="1" dirty="0"/>
              <a:t>minute shared time</a:t>
            </a:r>
            <a:endParaRPr lang="en-US" dirty="0"/>
          </a:p>
          <a:p>
            <a:pPr eaLnBrk="0" hangingPunct="0"/>
            <a:r>
              <a:rPr lang="en-US" b="1" dirty="0"/>
              <a:t>During the 6 minute warm up time for each team the opposing team may not be warming up (of any kind) in the same gym.</a:t>
            </a:r>
            <a:endParaRPr lang="en-US" dirty="0"/>
          </a:p>
          <a:p>
            <a:pPr eaLnBrk="0" hangingPunct="0"/>
            <a:r>
              <a:rPr lang="en-US" b="1" dirty="0"/>
              <a:t>During the 3-minute t</a:t>
            </a:r>
            <a:r>
              <a:rPr lang="en-US" b="1" dirty="0" smtClean="0"/>
              <a:t>ransition and shared </a:t>
            </a:r>
            <a:r>
              <a:rPr lang="en-US" b="1" dirty="0"/>
              <a:t>time teams must remain on their own side of the court.  No serving is allowed.</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www.nfhs.org</a:t>
            </a:r>
            <a:endParaRPr lang="en-US" dirty="0"/>
          </a:p>
        </p:txBody>
      </p:sp>
    </p:spTree>
    <p:extLst>
      <p:ext uri="{BB962C8B-B14F-4D97-AF65-F5344CB8AC3E}">
        <p14:creationId xmlns:p14="http://schemas.microsoft.com/office/powerpoint/2010/main" val="476780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u="sng" dirty="0"/>
              <a:t>Stopping Matches for Milestone Recognition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 </a:t>
            </a:r>
          </a:p>
          <a:p>
            <a:pPr lvl="0"/>
            <a:r>
              <a:rPr lang="en-US" b="1" dirty="0"/>
              <a:t>During a regular season match a set may be stopped to celebrate a milestone (i.e. 500 kills, 1000 assists, etc.) and the celebrating team will not be charged a timeout. Teams will report to the bench areas for a brief ceremony and then return to the court. Post season matches will not be stopped. </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www.nfhs.org</a:t>
            </a:r>
            <a:endParaRPr lang="en-US" dirty="0"/>
          </a:p>
        </p:txBody>
      </p:sp>
    </p:spTree>
    <p:extLst>
      <p:ext uri="{BB962C8B-B14F-4D97-AF65-F5344CB8AC3E}">
        <p14:creationId xmlns:p14="http://schemas.microsoft.com/office/powerpoint/2010/main" val="3474855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t>Coaches Conduct on Influencing Decisions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b="1" dirty="0" smtClean="0"/>
              <a:t>NFHS </a:t>
            </a:r>
            <a:r>
              <a:rPr lang="en-US" b="1" dirty="0"/>
              <a:t>Volleyball Rule 12, Section 2, Article 8C states that it is unsporting like conduct for a coach to attempt to “influence a decision by a referee”. Coaches that visually signal line calls will be subject to sanctions as outlined in NFHS Rule 12-2-8C. This does not prohibit coaches from verbally communicating to his/her players that a ball is going out. It is also a point of emphasis that players should not be trying to “influence” the calls of officials. </a:t>
            </a:r>
            <a:endParaRPr lang="en-US" dirty="0"/>
          </a:p>
          <a:p>
            <a:r>
              <a:rPr lang="en-US" b="1" dirty="0"/>
              <a:t>First offense- verbal warning</a:t>
            </a:r>
            <a:endParaRPr lang="en-US" dirty="0"/>
          </a:p>
          <a:p>
            <a:r>
              <a:rPr lang="en-US" b="1" dirty="0"/>
              <a:t>Second Offense- Yellow </a:t>
            </a:r>
            <a:r>
              <a:rPr lang="en-US" b="1" dirty="0" smtClean="0"/>
              <a:t>card</a:t>
            </a:r>
            <a:endParaRPr lang="en-US" dirty="0"/>
          </a:p>
          <a:p>
            <a:r>
              <a:rPr lang="en-US" b="1" dirty="0"/>
              <a:t>Third offense- Red </a:t>
            </a:r>
            <a:r>
              <a:rPr lang="en-US" b="1" dirty="0" smtClean="0"/>
              <a:t>card ( Head coach sits for remainder of match)</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www.nfhs.org</a:t>
            </a:r>
            <a:endParaRPr lang="en-US" dirty="0"/>
          </a:p>
        </p:txBody>
      </p:sp>
    </p:spTree>
    <p:extLst>
      <p:ext uri="{BB962C8B-B14F-4D97-AF65-F5344CB8AC3E}">
        <p14:creationId xmlns:p14="http://schemas.microsoft.com/office/powerpoint/2010/main" val="2541774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i="1" u="sng" dirty="0"/>
              <a:t>Late Arriving Teams</a:t>
            </a:r>
            <a:endParaRPr lang="en-US" dirty="0"/>
          </a:p>
        </p:txBody>
      </p:sp>
      <p:sp>
        <p:nvSpPr>
          <p:cNvPr id="3" name="Content Placeholder 2"/>
          <p:cNvSpPr>
            <a:spLocks noGrp="1"/>
          </p:cNvSpPr>
          <p:nvPr>
            <p:ph idx="1"/>
          </p:nvPr>
        </p:nvSpPr>
        <p:spPr/>
        <p:txBody>
          <a:bodyPr/>
          <a:lstStyle/>
          <a:p>
            <a:pPr lvl="0" eaLnBrk="0" hangingPunct="0"/>
            <a:r>
              <a:rPr lang="en-US" b="1" dirty="0" smtClean="0"/>
              <a:t>If </a:t>
            </a:r>
            <a:r>
              <a:rPr lang="en-US" b="1" dirty="0"/>
              <a:t>a </a:t>
            </a:r>
            <a:r>
              <a:rPr lang="en-US" b="1" dirty="0" smtClean="0"/>
              <a:t>visiting team </a:t>
            </a:r>
            <a:r>
              <a:rPr lang="en-US" b="1" dirty="0"/>
              <a:t>fails to arrive at a contest at its’ scheduled start </a:t>
            </a:r>
            <a:r>
              <a:rPr lang="en-US" b="1" dirty="0" smtClean="0"/>
              <a:t>time, without notifying the home school, </a:t>
            </a:r>
            <a:r>
              <a:rPr lang="en-US" b="1" dirty="0"/>
              <a:t>the officials shall not wait longer than 45 minutes. After the 45 minute wait the game will be called as a “no game.” In the event the </a:t>
            </a:r>
            <a:r>
              <a:rPr lang="en-US" b="1" dirty="0" smtClean="0"/>
              <a:t>visiting team </a:t>
            </a:r>
            <a:r>
              <a:rPr lang="en-US" b="1" dirty="0"/>
              <a:t>calls ahead to inform the home school they are experiencing difficulties arriving for the start of the contest the officials shall remain in order to start the contest.</a:t>
            </a:r>
            <a:endParaRPr lang="en-US" dirty="0"/>
          </a:p>
          <a:p>
            <a:pPr eaLnBrk="0" hangingPunct="0"/>
            <a:r>
              <a:rPr lang="en-US" b="1" dirty="0" smtClean="0"/>
              <a:t>****** Volleyball </a:t>
            </a:r>
            <a:r>
              <a:rPr lang="en-US" b="1" dirty="0"/>
              <a:t>Committee has </a:t>
            </a:r>
            <a:r>
              <a:rPr lang="en-US" b="1" dirty="0" smtClean="0"/>
              <a:t>decided </a:t>
            </a:r>
            <a:r>
              <a:rPr lang="en-US" b="1" dirty="0"/>
              <a:t>that if the visiting team is running late the officials may use their discretion </a:t>
            </a:r>
            <a:r>
              <a:rPr lang="en-US" b="1" dirty="0" smtClean="0"/>
              <a:t>regarding </a:t>
            </a:r>
            <a:r>
              <a:rPr lang="en-US" b="1" dirty="0"/>
              <a:t>the order of </a:t>
            </a:r>
            <a:r>
              <a:rPr lang="en-US" b="1" dirty="0" smtClean="0"/>
              <a:t>warm-ups for the JV match.</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www.nfhs.org</a:t>
            </a:r>
            <a:endParaRPr lang="en-US" dirty="0"/>
          </a:p>
        </p:txBody>
      </p:sp>
    </p:spTree>
    <p:extLst>
      <p:ext uri="{BB962C8B-B14F-4D97-AF65-F5344CB8AC3E}">
        <p14:creationId xmlns:p14="http://schemas.microsoft.com/office/powerpoint/2010/main" val="3039148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CC6DFC0-2BBB-4C7C-B669-DC6162824D2B}"/>
              </a:ext>
            </a:extLst>
          </p:cNvPr>
          <p:cNvSpPr>
            <a:spLocks noGrp="1"/>
          </p:cNvSpPr>
          <p:nvPr>
            <p:ph type="title"/>
          </p:nvPr>
        </p:nvSpPr>
        <p:spPr>
          <a:xfrm>
            <a:off x="963613" y="4406900"/>
            <a:ext cx="8867775" cy="1362075"/>
          </a:xfrm>
        </p:spPr>
        <p:txBody>
          <a:bodyPr/>
          <a:lstStyle/>
          <a:p>
            <a:pPr>
              <a:defRPr/>
            </a:pPr>
            <a:r>
              <a:rPr lang="en-US" dirty="0"/>
              <a:t>2021-22 NFHS Volleyball </a:t>
            </a:r>
          </a:p>
        </p:txBody>
      </p:sp>
      <p:sp>
        <p:nvSpPr>
          <p:cNvPr id="26627" name="Text Placeholder 5">
            <a:extLst>
              <a:ext uri="{FF2B5EF4-FFF2-40B4-BE49-F238E27FC236}">
                <a16:creationId xmlns:a16="http://schemas.microsoft.com/office/drawing/2014/main" xmlns="" id="{C3057226-7172-4B25-A5AF-6F76B37DCF69}"/>
              </a:ext>
            </a:extLst>
          </p:cNvPr>
          <p:cNvSpPr>
            <a:spLocks noGrp="1" noChangeArrowheads="1"/>
          </p:cNvSpPr>
          <p:nvPr>
            <p:ph type="body" idx="1"/>
          </p:nvPr>
        </p:nvSpPr>
        <p:spPr>
          <a:xfrm>
            <a:off x="963613" y="2906713"/>
            <a:ext cx="10363200" cy="1500187"/>
          </a:xfrm>
        </p:spPr>
        <p:txBody>
          <a:bodyPr/>
          <a:lstStyle/>
          <a:p>
            <a:r>
              <a:rPr lang="en-US" altLang="en-US" dirty="0"/>
              <a:t>Rules Changes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smtClean="0"/>
              <a:t>Tournament Ball</a:t>
            </a:r>
            <a:endParaRPr lang="en-US" sz="7200" dirty="0"/>
          </a:p>
        </p:txBody>
      </p:sp>
      <p:sp>
        <p:nvSpPr>
          <p:cNvPr id="3" name="Content Placeholder 2"/>
          <p:cNvSpPr>
            <a:spLocks noGrp="1"/>
          </p:cNvSpPr>
          <p:nvPr>
            <p:ph idx="1"/>
          </p:nvPr>
        </p:nvSpPr>
        <p:spPr/>
        <p:txBody>
          <a:bodyPr/>
          <a:lstStyle/>
          <a:p>
            <a:pPr marL="0" indent="0" algn="ctr">
              <a:buNone/>
            </a:pPr>
            <a:r>
              <a:rPr lang="en-US" sz="5400" b="1" dirty="0" smtClean="0"/>
              <a:t>Wilson</a:t>
            </a:r>
          </a:p>
          <a:p>
            <a:pPr marL="0" indent="0" algn="ctr">
              <a:buNone/>
            </a:pPr>
            <a:r>
              <a:rPr lang="en-US" sz="5400" b="1" dirty="0"/>
              <a:t>K1 Gold Item # WTH1895A1XB Red, White and </a:t>
            </a:r>
            <a:r>
              <a:rPr lang="en-US" sz="5400" b="1" dirty="0" smtClean="0"/>
              <a:t>Blue</a:t>
            </a:r>
          </a:p>
          <a:p>
            <a:pPr marL="0" indent="0">
              <a:buNone/>
            </a:pPr>
            <a:endParaRPr lang="en-US" sz="2000" b="1" dirty="0"/>
          </a:p>
          <a:p>
            <a:pPr marL="0" indent="0">
              <a:buNone/>
            </a:pPr>
            <a:endParaRPr lang="en-US" sz="2000" b="1" dirty="0" smtClean="0"/>
          </a:p>
          <a:p>
            <a:pPr marL="0" indent="0">
              <a:buNone/>
            </a:pPr>
            <a:endParaRPr lang="en-US" sz="2000" b="1" dirty="0" smtClean="0"/>
          </a:p>
          <a:p>
            <a:pPr marL="0" indent="0">
              <a:buNone/>
            </a:pPr>
            <a:r>
              <a:rPr lang="en-US" sz="2000" b="1" dirty="0"/>
              <a:t>http://www.nhiaa.org/ckfinder/userfiles/files/202122%20Tournament%20Balls%20List.pdf</a:t>
            </a:r>
          </a:p>
        </p:txBody>
      </p:sp>
      <p:sp>
        <p:nvSpPr>
          <p:cNvPr id="4" name="Footer Placeholder 3"/>
          <p:cNvSpPr>
            <a:spLocks noGrp="1"/>
          </p:cNvSpPr>
          <p:nvPr>
            <p:ph type="ftr" sz="quarter" idx="11"/>
          </p:nvPr>
        </p:nvSpPr>
        <p:spPr/>
        <p:txBody>
          <a:bodyPr/>
          <a:lstStyle/>
          <a:p>
            <a:pPr>
              <a:defRPr/>
            </a:pPr>
            <a:r>
              <a:rPr lang="en-US" smtClean="0"/>
              <a:t>www.nfhs.org</a:t>
            </a:r>
            <a:endParaRPr lang="en-US" dirty="0"/>
          </a:p>
        </p:txBody>
      </p:sp>
    </p:spTree>
    <p:extLst>
      <p:ext uri="{BB962C8B-B14F-4D97-AF65-F5344CB8AC3E}">
        <p14:creationId xmlns:p14="http://schemas.microsoft.com/office/powerpoint/2010/main" val="93134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Covid</a:t>
            </a:r>
            <a:r>
              <a:rPr lang="en-US" dirty="0" smtClean="0"/>
              <a:t> Protocols</a:t>
            </a:r>
            <a:endParaRPr lang="en-US" dirty="0"/>
          </a:p>
        </p:txBody>
      </p:sp>
      <p:sp>
        <p:nvSpPr>
          <p:cNvPr id="3" name="Content Placeholder 2"/>
          <p:cNvSpPr>
            <a:spLocks noGrp="1"/>
          </p:cNvSpPr>
          <p:nvPr>
            <p:ph idx="1"/>
          </p:nvPr>
        </p:nvSpPr>
        <p:spPr/>
        <p:txBody>
          <a:bodyPr/>
          <a:lstStyle/>
          <a:p>
            <a:pPr marL="0" indent="0">
              <a:buNone/>
            </a:pPr>
            <a:r>
              <a:rPr lang="en-US" b="1" dirty="0" smtClean="0"/>
              <a:t>As of today the NHIAA has not mandated any COVID protocols BUT this is still a changing situation and individual schools may adopt protocols concerning masks, spectators, ball sanitizing, etc.  </a:t>
            </a:r>
          </a:p>
          <a:p>
            <a:pPr marL="0" indent="0">
              <a:buNone/>
            </a:pPr>
            <a:endParaRPr lang="en-US" b="1" dirty="0"/>
          </a:p>
          <a:p>
            <a:pPr marL="0" indent="0">
              <a:buNone/>
            </a:pPr>
            <a:r>
              <a:rPr lang="en-US" b="1" dirty="0" smtClean="0"/>
              <a:t>The NFHS has extended </a:t>
            </a:r>
            <a:r>
              <a:rPr lang="en-US" b="1" dirty="0"/>
              <a:t>the </a:t>
            </a:r>
            <a:r>
              <a:rPr lang="en-US" b="1" dirty="0" smtClean="0"/>
              <a:t>COVID rules </a:t>
            </a:r>
            <a:r>
              <a:rPr lang="en-US" b="1" dirty="0"/>
              <a:t>modifications through the 2021-22 school </a:t>
            </a:r>
            <a:r>
              <a:rPr lang="en-US" b="1" dirty="0" smtClean="0"/>
              <a:t>year allowing state associations to modify as needed.</a:t>
            </a:r>
          </a:p>
          <a:p>
            <a:pPr marL="0" indent="0">
              <a:buNone/>
            </a:pPr>
            <a:endParaRPr lang="en-US" b="1" dirty="0"/>
          </a:p>
          <a:p>
            <a:pPr marL="0" indent="0">
              <a:buNone/>
            </a:pPr>
            <a:r>
              <a:rPr lang="en-US" b="1" dirty="0" smtClean="0"/>
              <a:t>If adoption of any of these modifications takes place your Athletic Director will be notified.</a:t>
            </a:r>
          </a:p>
          <a:p>
            <a:pPr marL="0" indent="0">
              <a:buNone/>
            </a:pPr>
            <a:endParaRPr lang="en-US" b="1" dirty="0"/>
          </a:p>
          <a:p>
            <a:pPr marL="0" indent="0">
              <a:buNone/>
            </a:pPr>
            <a:endParaRPr lang="en-US" b="1" dirty="0"/>
          </a:p>
        </p:txBody>
      </p:sp>
      <p:sp>
        <p:nvSpPr>
          <p:cNvPr id="4" name="Footer Placeholder 3"/>
          <p:cNvSpPr>
            <a:spLocks noGrp="1"/>
          </p:cNvSpPr>
          <p:nvPr>
            <p:ph type="ftr" sz="quarter" idx="11"/>
          </p:nvPr>
        </p:nvSpPr>
        <p:spPr/>
        <p:txBody>
          <a:bodyPr/>
          <a:lstStyle/>
          <a:p>
            <a:pPr>
              <a:defRPr/>
            </a:pPr>
            <a:r>
              <a:rPr lang="en-US" smtClean="0"/>
              <a:t>www.nfhs.org</a:t>
            </a:r>
            <a:endParaRPr lang="en-US" dirty="0"/>
          </a:p>
        </p:txBody>
      </p:sp>
    </p:spTree>
    <p:extLst>
      <p:ext uri="{BB962C8B-B14F-4D97-AF65-F5344CB8AC3E}">
        <p14:creationId xmlns:p14="http://schemas.microsoft.com/office/powerpoint/2010/main" val="3876698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During The Season</a:t>
            </a:r>
            <a:br>
              <a:rPr lang="en-US" dirty="0" smtClean="0"/>
            </a:br>
            <a:endParaRPr lang="en-US" dirty="0"/>
          </a:p>
        </p:txBody>
      </p:sp>
      <p:sp>
        <p:nvSpPr>
          <p:cNvPr id="3" name="Content Placeholder 2"/>
          <p:cNvSpPr>
            <a:spLocks noGrp="1"/>
          </p:cNvSpPr>
          <p:nvPr>
            <p:ph sz="half" idx="1"/>
          </p:nvPr>
        </p:nvSpPr>
        <p:spPr>
          <a:xfrm>
            <a:off x="1054856" y="1950045"/>
            <a:ext cx="11137144" cy="4525963"/>
          </a:xfrm>
        </p:spPr>
        <p:txBody>
          <a:bodyPr/>
          <a:lstStyle/>
          <a:p>
            <a:r>
              <a:rPr lang="en-US" b="1" dirty="0" smtClean="0"/>
              <a:t>Rule Clarifications-  Contact Rules Interpreter  Rick Forge  f</a:t>
            </a:r>
            <a:r>
              <a:rPr lang="en-US" b="1" dirty="0" smtClean="0">
                <a:hlinkClick r:id="rId3"/>
              </a:rPr>
              <a:t>orge@worldpath.net</a:t>
            </a:r>
            <a:endParaRPr lang="en-US" b="1" dirty="0" smtClean="0"/>
          </a:p>
          <a:p>
            <a:endParaRPr lang="en-US" b="1" dirty="0" smtClean="0"/>
          </a:p>
          <a:p>
            <a:r>
              <a:rPr lang="en-US" b="1" dirty="0" smtClean="0"/>
              <a:t>Facility/Official issues- Contact Supervisor Phil </a:t>
            </a:r>
            <a:r>
              <a:rPr lang="en-US" b="1" dirty="0" err="1" smtClean="0"/>
              <a:t>Mollica</a:t>
            </a:r>
            <a:r>
              <a:rPr lang="en-US" b="1" dirty="0" smtClean="0"/>
              <a:t>  </a:t>
            </a:r>
            <a:r>
              <a:rPr lang="en-US" b="1" dirty="0" smtClean="0">
                <a:hlinkClick r:id="rId4"/>
              </a:rPr>
              <a:t>pmoll2001@yahoo.com</a:t>
            </a:r>
            <a:endParaRPr lang="en-US" b="1" dirty="0" smtClean="0"/>
          </a:p>
          <a:p>
            <a:endParaRPr lang="en-US" b="1" dirty="0" smtClean="0"/>
          </a:p>
          <a:p>
            <a:r>
              <a:rPr lang="en-US" b="1" dirty="0" smtClean="0"/>
              <a:t>Scheduling issues- Contact Assigner Dick </a:t>
            </a:r>
            <a:r>
              <a:rPr lang="en-US" b="1" dirty="0" err="1" smtClean="0"/>
              <a:t>Dumais</a:t>
            </a:r>
            <a:r>
              <a:rPr lang="en-US" b="1" dirty="0" smtClean="0"/>
              <a:t>   </a:t>
            </a:r>
            <a:r>
              <a:rPr lang="en-US" b="1" dirty="0" smtClean="0">
                <a:hlinkClick r:id="rId5"/>
              </a:rPr>
              <a:t>ddumais11@gmail.com</a:t>
            </a:r>
            <a:r>
              <a:rPr lang="en-US" b="1" dirty="0" smtClean="0"/>
              <a:t> </a:t>
            </a:r>
          </a:p>
        </p:txBody>
      </p:sp>
      <p:sp>
        <p:nvSpPr>
          <p:cNvPr id="4" name="Content Placeholder 3"/>
          <p:cNvSpPr>
            <a:spLocks noGrp="1"/>
          </p:cNvSpPr>
          <p:nvPr>
            <p:ph sz="half" idx="2"/>
          </p:nvPr>
        </p:nvSpPr>
        <p:spPr>
          <a:xfrm flipH="1" flipV="1">
            <a:off x="12027655" y="6476008"/>
            <a:ext cx="2175041" cy="1989566"/>
          </a:xfrm>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867260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C4E18-6BCC-49CA-AD5F-FC7528BB9DCE}"/>
              </a:ext>
            </a:extLst>
          </p:cNvPr>
          <p:cNvSpPr>
            <a:spLocks noGrp="1"/>
          </p:cNvSpPr>
          <p:nvPr>
            <p:ph type="title"/>
          </p:nvPr>
        </p:nvSpPr>
        <p:spPr/>
        <p:txBody>
          <a:bodyPr/>
          <a:lstStyle/>
          <a:p>
            <a:r>
              <a:rPr lang="en-US" dirty="0"/>
              <a:t>Rule 4-1-6</a:t>
            </a:r>
            <a:r>
              <a:rPr lang="en-US" cap="none" dirty="0"/>
              <a:t>a</a:t>
            </a:r>
            <a:r>
              <a:rPr lang="en-US" dirty="0"/>
              <a:t>, </a:t>
            </a:r>
            <a:r>
              <a:rPr lang="en-US" cap="none" dirty="0"/>
              <a:t>b</a:t>
            </a:r>
            <a:r>
              <a:rPr lang="en-US" dirty="0"/>
              <a:t> (new)</a:t>
            </a:r>
          </a:p>
        </p:txBody>
      </p:sp>
      <p:sp>
        <p:nvSpPr>
          <p:cNvPr id="4" name="Footer Placeholder 3">
            <a:extLst>
              <a:ext uri="{FF2B5EF4-FFF2-40B4-BE49-F238E27FC236}">
                <a16:creationId xmlns:a16="http://schemas.microsoft.com/office/drawing/2014/main" xmlns="" id="{674D7D7C-9DC6-4E13-B32F-3AB0A280518B}"/>
              </a:ext>
            </a:extLst>
          </p:cNvPr>
          <p:cNvSpPr>
            <a:spLocks noGrp="1"/>
          </p:cNvSpPr>
          <p:nvPr>
            <p:ph type="ftr" sz="quarter" idx="11"/>
          </p:nvPr>
        </p:nvSpPr>
        <p:spPr/>
        <p:txBody>
          <a:bodyPr/>
          <a:lstStyle/>
          <a:p>
            <a:pPr>
              <a:defRPr/>
            </a:pPr>
            <a:r>
              <a:rPr lang="en-US" dirty="0"/>
              <a:t>www.nfhs.org</a:t>
            </a:r>
          </a:p>
        </p:txBody>
      </p:sp>
      <p:sp>
        <p:nvSpPr>
          <p:cNvPr id="10" name="TextBox 9">
            <a:extLst>
              <a:ext uri="{FF2B5EF4-FFF2-40B4-BE49-F238E27FC236}">
                <a16:creationId xmlns:a16="http://schemas.microsoft.com/office/drawing/2014/main" xmlns="" id="{83040983-8EEB-4D93-BA14-F51770F01DC7}"/>
              </a:ext>
            </a:extLst>
          </p:cNvPr>
          <p:cNvSpPr txBox="1"/>
          <p:nvPr/>
        </p:nvSpPr>
        <p:spPr>
          <a:xfrm>
            <a:off x="3011541" y="5127625"/>
            <a:ext cx="8671263" cy="1323439"/>
          </a:xfrm>
          <a:prstGeom prst="rect">
            <a:avLst/>
          </a:prstGeom>
          <a:noFill/>
        </p:spPr>
        <p:txBody>
          <a:bodyPr wrap="square" rtlCol="0">
            <a:spAutoFit/>
          </a:bodyPr>
          <a:lstStyle/>
          <a:p>
            <a:pPr marL="285750" indent="-285750">
              <a:buFont typeface="Wingdings" panose="05000000000000000000" pitchFamily="2" charset="2"/>
              <a:buChar char="§"/>
            </a:pPr>
            <a:r>
              <a:rPr lang="en-US" sz="2000" dirty="0">
                <a:latin typeface="+mn-lt"/>
              </a:rPr>
              <a:t>Players may wear head coverings for religious reasons.</a:t>
            </a:r>
          </a:p>
          <a:p>
            <a:pPr marL="285750" indent="-285750">
              <a:buFont typeface="Wingdings" panose="05000000000000000000" pitchFamily="2" charset="2"/>
              <a:buChar char="§"/>
            </a:pPr>
            <a:r>
              <a:rPr lang="en-US" sz="2000" dirty="0">
                <a:latin typeface="+mn-lt"/>
              </a:rPr>
              <a:t>The headwear must fit securely and be made of non-abrasive or soft materials.</a:t>
            </a:r>
          </a:p>
          <a:p>
            <a:pPr marL="285750" indent="-285750">
              <a:buFont typeface="Wingdings" panose="05000000000000000000" pitchFamily="2" charset="2"/>
              <a:buChar char="§"/>
            </a:pPr>
            <a:r>
              <a:rPr lang="en-US" sz="2000" dirty="0">
                <a:latin typeface="+mn-lt"/>
              </a:rPr>
              <a:t>Head coverings worn for medical reasons must still receive state association approval.</a:t>
            </a:r>
          </a:p>
        </p:txBody>
      </p:sp>
      <p:pic>
        <p:nvPicPr>
          <p:cNvPr id="13" name="Content Placeholder 12" descr="Diagram&#10;&#10;Description automatically generated">
            <a:extLst>
              <a:ext uri="{FF2B5EF4-FFF2-40B4-BE49-F238E27FC236}">
                <a16:creationId xmlns:a16="http://schemas.microsoft.com/office/drawing/2014/main" xmlns="" id="{9BE84B82-18ED-438D-8A66-032F2C8F30F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11542" y="1998602"/>
            <a:ext cx="8349551" cy="3069203"/>
          </a:xfrm>
        </p:spPr>
      </p:pic>
      <p:sp>
        <p:nvSpPr>
          <p:cNvPr id="3" name="TextBox 2">
            <a:extLst>
              <a:ext uri="{FF2B5EF4-FFF2-40B4-BE49-F238E27FC236}">
                <a16:creationId xmlns:a16="http://schemas.microsoft.com/office/drawing/2014/main" xmlns="" id="{5B0B7507-E789-4B0F-B830-8A8ADFF480BB}"/>
              </a:ext>
            </a:extLst>
          </p:cNvPr>
          <p:cNvSpPr txBox="1"/>
          <p:nvPr/>
        </p:nvSpPr>
        <p:spPr>
          <a:xfrm>
            <a:off x="1014273" y="2379041"/>
            <a:ext cx="1879534" cy="2308324"/>
          </a:xfrm>
          <a:prstGeom prst="rect">
            <a:avLst/>
          </a:prstGeom>
          <a:solidFill>
            <a:schemeClr val="tx2">
              <a:lumMod val="20000"/>
              <a:lumOff val="80000"/>
            </a:schemeClr>
          </a:solidFill>
        </p:spPr>
        <p:txBody>
          <a:bodyPr wrap="square" rtlCol="0">
            <a:spAutoFit/>
          </a:bodyPr>
          <a:lstStyle/>
          <a:p>
            <a:r>
              <a:rPr lang="en-US" dirty="0">
                <a:latin typeface="+mn-lt"/>
              </a:rPr>
              <a:t>Legal hair devices such as bobby pins and flat clips, no longer than two inches, may be used to secure head coverings. (4-1-6)</a:t>
            </a:r>
          </a:p>
        </p:txBody>
      </p:sp>
      <p:cxnSp>
        <p:nvCxnSpPr>
          <p:cNvPr id="6" name="Straight Arrow Connector 5">
            <a:extLst>
              <a:ext uri="{FF2B5EF4-FFF2-40B4-BE49-F238E27FC236}">
                <a16:creationId xmlns:a16="http://schemas.microsoft.com/office/drawing/2014/main" xmlns="" id="{CA8AE60F-34D2-4616-A10A-EFE504EAD900}"/>
              </a:ext>
            </a:extLst>
          </p:cNvPr>
          <p:cNvCxnSpPr/>
          <p:nvPr/>
        </p:nvCxnSpPr>
        <p:spPr>
          <a:xfrm flipV="1">
            <a:off x="2893807" y="2603351"/>
            <a:ext cx="1237129" cy="35500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xmlns="" id="{81826C34-A2BC-4F0D-9E72-84BCD37CA10F}"/>
              </a:ext>
            </a:extLst>
          </p:cNvPr>
          <p:cNvCxnSpPr>
            <a:cxnSpLocks/>
          </p:cNvCxnSpPr>
          <p:nvPr/>
        </p:nvCxnSpPr>
        <p:spPr>
          <a:xfrm>
            <a:off x="2893807" y="2958353"/>
            <a:ext cx="1430767" cy="21028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983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BE81D-ADF0-4043-B538-C086875C6BD1}"/>
              </a:ext>
            </a:extLst>
          </p:cNvPr>
          <p:cNvSpPr>
            <a:spLocks noGrp="1"/>
          </p:cNvSpPr>
          <p:nvPr>
            <p:ph type="title"/>
          </p:nvPr>
        </p:nvSpPr>
        <p:spPr/>
        <p:txBody>
          <a:bodyPr/>
          <a:lstStyle/>
          <a:p>
            <a:r>
              <a:rPr lang="en-US" dirty="0"/>
              <a:t>Rules 7-1-4 penalties(1), 9-9-1</a:t>
            </a:r>
            <a:r>
              <a:rPr lang="en-US" cap="none" dirty="0"/>
              <a:t>b</a:t>
            </a:r>
            <a:r>
              <a:rPr lang="en-US" dirty="0"/>
              <a:t> (new)</a:t>
            </a:r>
          </a:p>
        </p:txBody>
      </p:sp>
      <p:pic>
        <p:nvPicPr>
          <p:cNvPr id="6" name="Content Placeholder 5">
            <a:extLst>
              <a:ext uri="{FF2B5EF4-FFF2-40B4-BE49-F238E27FC236}">
                <a16:creationId xmlns:a16="http://schemas.microsoft.com/office/drawing/2014/main" xmlns="" id="{C7E3E9F4-CB43-4DAD-877E-4F464E5D671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0466" y="1894521"/>
            <a:ext cx="6653971" cy="3720971"/>
          </a:xfrm>
        </p:spPr>
      </p:pic>
      <p:sp>
        <p:nvSpPr>
          <p:cNvPr id="4" name="Footer Placeholder 3">
            <a:extLst>
              <a:ext uri="{FF2B5EF4-FFF2-40B4-BE49-F238E27FC236}">
                <a16:creationId xmlns:a16="http://schemas.microsoft.com/office/drawing/2014/main" xmlns="" id="{41BA45F7-7B04-41C0-828F-3B4EC9BFCF77}"/>
              </a:ext>
            </a:extLst>
          </p:cNvPr>
          <p:cNvSpPr>
            <a:spLocks noGrp="1"/>
          </p:cNvSpPr>
          <p:nvPr>
            <p:ph type="ftr" sz="quarter" idx="11"/>
          </p:nvPr>
        </p:nvSpPr>
        <p:spPr/>
        <p:txBody>
          <a:bodyPr/>
          <a:lstStyle/>
          <a:p>
            <a:pPr>
              <a:defRPr/>
            </a:pPr>
            <a:r>
              <a:rPr lang="en-US" dirty="0"/>
              <a:t>www.nfhs.org</a:t>
            </a:r>
          </a:p>
        </p:txBody>
      </p:sp>
      <p:sp>
        <p:nvSpPr>
          <p:cNvPr id="7" name="TextBox 6">
            <a:extLst>
              <a:ext uri="{FF2B5EF4-FFF2-40B4-BE49-F238E27FC236}">
                <a16:creationId xmlns:a16="http://schemas.microsoft.com/office/drawing/2014/main" xmlns="" id="{CCA9F4B2-148B-44E9-89B3-1CF5CE5D0174}"/>
              </a:ext>
            </a:extLst>
          </p:cNvPr>
          <p:cNvSpPr txBox="1"/>
          <p:nvPr/>
        </p:nvSpPr>
        <p:spPr>
          <a:xfrm>
            <a:off x="8533201" y="2061035"/>
            <a:ext cx="3289453" cy="2554545"/>
          </a:xfrm>
          <a:prstGeom prst="rect">
            <a:avLst/>
          </a:prstGeom>
          <a:noFill/>
        </p:spPr>
        <p:txBody>
          <a:bodyPr wrap="square" rtlCol="0">
            <a:spAutoFit/>
          </a:bodyPr>
          <a:lstStyle/>
          <a:p>
            <a:pPr marL="285750" indent="-285750">
              <a:buFont typeface="Wingdings" panose="05000000000000000000" pitchFamily="2" charset="2"/>
              <a:buChar char="§"/>
            </a:pPr>
            <a:r>
              <a:rPr lang="en-US" sz="2000" dirty="0">
                <a:latin typeface="+mn-lt"/>
              </a:rPr>
              <a:t>When a head coach submits a lineup after two minutes remain on the prematch clock, an unnecessary delay (administrative yellow card) is assessed at the start of set No. 1. </a:t>
            </a:r>
          </a:p>
        </p:txBody>
      </p:sp>
      <p:sp>
        <p:nvSpPr>
          <p:cNvPr id="3" name="TextBox 2">
            <a:extLst>
              <a:ext uri="{FF2B5EF4-FFF2-40B4-BE49-F238E27FC236}">
                <a16:creationId xmlns:a16="http://schemas.microsoft.com/office/drawing/2014/main" xmlns="" id="{3192967B-D164-4857-BA49-7456EF498BC8}"/>
              </a:ext>
            </a:extLst>
          </p:cNvPr>
          <p:cNvSpPr txBox="1"/>
          <p:nvPr/>
        </p:nvSpPr>
        <p:spPr>
          <a:xfrm>
            <a:off x="1463039" y="5615492"/>
            <a:ext cx="7229139" cy="984885"/>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mn-lt"/>
              </a:rPr>
              <a:t>Lineups are due to the second referee no later than two minutes prior to the end of the timed prematch warmup (7-1-2a).</a:t>
            </a:r>
          </a:p>
          <a:p>
            <a:endParaRPr lang="en-US" dirty="0"/>
          </a:p>
        </p:txBody>
      </p:sp>
    </p:spTree>
    <p:extLst>
      <p:ext uri="{BB962C8B-B14F-4D97-AF65-F5344CB8AC3E}">
        <p14:creationId xmlns:p14="http://schemas.microsoft.com/office/powerpoint/2010/main" val="11750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2A1A83-E9DE-4CED-8542-985BC85ACD62}"/>
              </a:ext>
            </a:extLst>
          </p:cNvPr>
          <p:cNvSpPr>
            <a:spLocks noGrp="1"/>
          </p:cNvSpPr>
          <p:nvPr>
            <p:ph type="title"/>
          </p:nvPr>
        </p:nvSpPr>
        <p:spPr/>
        <p:txBody>
          <a:bodyPr/>
          <a:lstStyle/>
          <a:p>
            <a:r>
              <a:rPr lang="en-US" dirty="0"/>
              <a:t>Rules 7-1-4 penalties(1), 9-9-1</a:t>
            </a:r>
            <a:r>
              <a:rPr lang="en-US" cap="none" dirty="0"/>
              <a:t>b</a:t>
            </a:r>
            <a:r>
              <a:rPr lang="en-US" dirty="0"/>
              <a:t> (new)</a:t>
            </a:r>
          </a:p>
        </p:txBody>
      </p:sp>
      <p:pic>
        <p:nvPicPr>
          <p:cNvPr id="6" name="Content Placeholder 5">
            <a:extLst>
              <a:ext uri="{FF2B5EF4-FFF2-40B4-BE49-F238E27FC236}">
                <a16:creationId xmlns:a16="http://schemas.microsoft.com/office/drawing/2014/main" xmlns="" id="{4ED349CF-3FA0-4AE5-A7EE-38D13F0B4C2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1646" y="1958181"/>
            <a:ext cx="7816433" cy="4338637"/>
          </a:xfrm>
        </p:spPr>
      </p:pic>
      <p:sp>
        <p:nvSpPr>
          <p:cNvPr id="4" name="Footer Placeholder 3">
            <a:extLst>
              <a:ext uri="{FF2B5EF4-FFF2-40B4-BE49-F238E27FC236}">
                <a16:creationId xmlns:a16="http://schemas.microsoft.com/office/drawing/2014/main" xmlns="" id="{6564A278-F8FA-425D-A5B3-BC446D8D0989}"/>
              </a:ext>
            </a:extLst>
          </p:cNvPr>
          <p:cNvSpPr>
            <a:spLocks noGrp="1"/>
          </p:cNvSpPr>
          <p:nvPr>
            <p:ph type="ftr" sz="quarter" idx="11"/>
          </p:nvPr>
        </p:nvSpPr>
        <p:spPr/>
        <p:txBody>
          <a:bodyPr/>
          <a:lstStyle/>
          <a:p>
            <a:pPr>
              <a:defRPr/>
            </a:pPr>
            <a:r>
              <a:rPr lang="en-US" dirty="0"/>
              <a:t>www.nfhs.org</a:t>
            </a:r>
          </a:p>
        </p:txBody>
      </p:sp>
      <p:sp>
        <p:nvSpPr>
          <p:cNvPr id="7" name="TextBox 6">
            <a:extLst>
              <a:ext uri="{FF2B5EF4-FFF2-40B4-BE49-F238E27FC236}">
                <a16:creationId xmlns:a16="http://schemas.microsoft.com/office/drawing/2014/main" xmlns="" id="{5BD1BF61-FE5D-4D44-8886-2758FDC08C14}"/>
              </a:ext>
            </a:extLst>
          </p:cNvPr>
          <p:cNvSpPr txBox="1"/>
          <p:nvPr/>
        </p:nvSpPr>
        <p:spPr>
          <a:xfrm>
            <a:off x="9158079" y="2181225"/>
            <a:ext cx="2809555" cy="4093428"/>
          </a:xfrm>
          <a:prstGeom prst="rect">
            <a:avLst/>
          </a:prstGeom>
          <a:noFill/>
        </p:spPr>
        <p:txBody>
          <a:bodyPr wrap="square" rtlCol="0">
            <a:spAutoFit/>
          </a:bodyPr>
          <a:lstStyle/>
          <a:p>
            <a:pPr marL="285750" indent="-285750">
              <a:buFont typeface="Wingdings" panose="05000000000000000000" pitchFamily="2" charset="2"/>
              <a:buChar char="§"/>
            </a:pPr>
            <a:r>
              <a:rPr lang="en-US" sz="2000" dirty="0">
                <a:latin typeface="+mn-lt"/>
              </a:rPr>
              <a:t>If the head coach has not submitted the lineup by the end of the prematch warmup, a subsequent unnecessary delay (administrative red card) is assessed at the start of set No.1, which results in a loss of rally/point awarded to the opponent.</a:t>
            </a:r>
          </a:p>
        </p:txBody>
      </p:sp>
    </p:spTree>
    <p:extLst>
      <p:ext uri="{BB962C8B-B14F-4D97-AF65-F5344CB8AC3E}">
        <p14:creationId xmlns:p14="http://schemas.microsoft.com/office/powerpoint/2010/main" val="200565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234C7-1D34-43D2-86EF-DE6D3D452186}"/>
              </a:ext>
            </a:extLst>
          </p:cNvPr>
          <p:cNvSpPr>
            <a:spLocks noGrp="1"/>
          </p:cNvSpPr>
          <p:nvPr>
            <p:ph type="title"/>
          </p:nvPr>
        </p:nvSpPr>
        <p:spPr/>
        <p:txBody>
          <a:bodyPr/>
          <a:lstStyle/>
          <a:p>
            <a:r>
              <a:rPr lang="en-US" dirty="0"/>
              <a:t>Rules 7-1-4 penalties(2), 9-9-1</a:t>
            </a:r>
            <a:r>
              <a:rPr lang="en-US" cap="none" dirty="0"/>
              <a:t>b</a:t>
            </a:r>
            <a:r>
              <a:rPr lang="en-US" dirty="0"/>
              <a:t> (new)</a:t>
            </a:r>
          </a:p>
        </p:txBody>
      </p:sp>
      <p:sp>
        <p:nvSpPr>
          <p:cNvPr id="4" name="Footer Placeholder 3">
            <a:extLst>
              <a:ext uri="{FF2B5EF4-FFF2-40B4-BE49-F238E27FC236}">
                <a16:creationId xmlns:a16="http://schemas.microsoft.com/office/drawing/2014/main" xmlns="" id="{BCD13C2F-87F1-41BF-A375-F0E653AE8CE9}"/>
              </a:ext>
            </a:extLst>
          </p:cNvPr>
          <p:cNvSpPr>
            <a:spLocks noGrp="1"/>
          </p:cNvSpPr>
          <p:nvPr>
            <p:ph type="ftr" sz="quarter" idx="11"/>
          </p:nvPr>
        </p:nvSpPr>
        <p:spPr/>
        <p:txBody>
          <a:bodyPr/>
          <a:lstStyle/>
          <a:p>
            <a:pPr>
              <a:defRPr/>
            </a:pPr>
            <a:r>
              <a:rPr lang="en-US" dirty="0"/>
              <a:t>www.nfhs.org</a:t>
            </a:r>
          </a:p>
        </p:txBody>
      </p:sp>
      <p:pic>
        <p:nvPicPr>
          <p:cNvPr id="9" name="Content Placeholder 8" descr="A picture containing text&#10;&#10;Description automatically generated">
            <a:extLst>
              <a:ext uri="{FF2B5EF4-FFF2-40B4-BE49-F238E27FC236}">
                <a16:creationId xmlns:a16="http://schemas.microsoft.com/office/drawing/2014/main" xmlns="" id="{1F8EFFBB-4F51-40CC-8C0A-729F8EE8C38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88328" y="2132489"/>
            <a:ext cx="6639398" cy="3658592"/>
          </a:xfrm>
        </p:spPr>
      </p:pic>
      <p:sp>
        <p:nvSpPr>
          <p:cNvPr id="3" name="TextBox 2">
            <a:extLst>
              <a:ext uri="{FF2B5EF4-FFF2-40B4-BE49-F238E27FC236}">
                <a16:creationId xmlns:a16="http://schemas.microsoft.com/office/drawing/2014/main" xmlns="" id="{89ECB92B-6809-43EB-8172-BA28B20FC7BE}"/>
              </a:ext>
            </a:extLst>
          </p:cNvPr>
          <p:cNvSpPr txBox="1"/>
          <p:nvPr/>
        </p:nvSpPr>
        <p:spPr>
          <a:xfrm>
            <a:off x="961682" y="2222848"/>
            <a:ext cx="2244097" cy="3477875"/>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mn-lt"/>
              </a:rPr>
              <a:t>Lineups are due to the second referee no later than one minute prior to the end of the timed interval/ intermission between sets (7-1-2b).</a:t>
            </a:r>
          </a:p>
          <a:p>
            <a:pPr marL="342900" indent="-342900">
              <a:buFont typeface="Wingdings" panose="05000000000000000000" pitchFamily="2" charset="2"/>
              <a:buChar char="§"/>
            </a:pPr>
            <a:endParaRPr lang="en-US" sz="2000" dirty="0">
              <a:latin typeface="+mn-lt"/>
            </a:endParaRPr>
          </a:p>
        </p:txBody>
      </p:sp>
      <p:sp>
        <p:nvSpPr>
          <p:cNvPr id="5" name="TextBox 4">
            <a:extLst>
              <a:ext uri="{FF2B5EF4-FFF2-40B4-BE49-F238E27FC236}">
                <a16:creationId xmlns:a16="http://schemas.microsoft.com/office/drawing/2014/main" xmlns="" id="{AD44A680-5E9F-4726-B83E-78F6721BF3A8}"/>
              </a:ext>
            </a:extLst>
          </p:cNvPr>
          <p:cNvSpPr txBox="1"/>
          <p:nvPr/>
        </p:nvSpPr>
        <p:spPr>
          <a:xfrm>
            <a:off x="9649610" y="2222879"/>
            <a:ext cx="2446570" cy="3477875"/>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mn-lt"/>
              </a:rPr>
              <a:t>When a head coach submits a lineup after one minute remains on the clock, an unnecessary delay (administrative yellow card) is assessed at the start of  the next set.</a:t>
            </a:r>
          </a:p>
        </p:txBody>
      </p:sp>
    </p:spTree>
    <p:extLst>
      <p:ext uri="{BB962C8B-B14F-4D97-AF65-F5344CB8AC3E}">
        <p14:creationId xmlns:p14="http://schemas.microsoft.com/office/powerpoint/2010/main" val="178828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85F46-BD07-4DAF-AD0C-78C9E83CAF30}"/>
              </a:ext>
            </a:extLst>
          </p:cNvPr>
          <p:cNvSpPr>
            <a:spLocks noGrp="1"/>
          </p:cNvSpPr>
          <p:nvPr>
            <p:ph type="title"/>
          </p:nvPr>
        </p:nvSpPr>
        <p:spPr/>
        <p:txBody>
          <a:bodyPr/>
          <a:lstStyle/>
          <a:p>
            <a:r>
              <a:rPr lang="en-US" dirty="0"/>
              <a:t>Rules 7-1-4 penalties(2), 9-9-1</a:t>
            </a:r>
            <a:r>
              <a:rPr lang="en-US" cap="none" dirty="0"/>
              <a:t>b</a:t>
            </a:r>
            <a:r>
              <a:rPr lang="en-US" dirty="0"/>
              <a:t> (new)</a:t>
            </a:r>
          </a:p>
        </p:txBody>
      </p:sp>
      <p:sp>
        <p:nvSpPr>
          <p:cNvPr id="4" name="Footer Placeholder 3">
            <a:extLst>
              <a:ext uri="{FF2B5EF4-FFF2-40B4-BE49-F238E27FC236}">
                <a16:creationId xmlns:a16="http://schemas.microsoft.com/office/drawing/2014/main" xmlns="" id="{E1CF6DEE-707A-44BD-B8ED-A0058DA47A40}"/>
              </a:ext>
            </a:extLst>
          </p:cNvPr>
          <p:cNvSpPr>
            <a:spLocks noGrp="1"/>
          </p:cNvSpPr>
          <p:nvPr>
            <p:ph type="ftr" sz="quarter" idx="11"/>
          </p:nvPr>
        </p:nvSpPr>
        <p:spPr/>
        <p:txBody>
          <a:bodyPr/>
          <a:lstStyle/>
          <a:p>
            <a:pPr>
              <a:defRPr/>
            </a:pPr>
            <a:r>
              <a:rPr lang="en-US" dirty="0"/>
              <a:t>www.nfhs.org</a:t>
            </a:r>
          </a:p>
        </p:txBody>
      </p:sp>
      <p:sp>
        <p:nvSpPr>
          <p:cNvPr id="7" name="TextBox 6">
            <a:extLst>
              <a:ext uri="{FF2B5EF4-FFF2-40B4-BE49-F238E27FC236}">
                <a16:creationId xmlns:a16="http://schemas.microsoft.com/office/drawing/2014/main" xmlns="" id="{823D1D28-2152-4783-AD6B-7CAF730EF35D}"/>
              </a:ext>
            </a:extLst>
          </p:cNvPr>
          <p:cNvSpPr txBox="1"/>
          <p:nvPr/>
        </p:nvSpPr>
        <p:spPr>
          <a:xfrm>
            <a:off x="8638391" y="2209800"/>
            <a:ext cx="3329243"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rPr>
              <a:t>If the head coach has not submitted the lineup by the end of the timed interval/ intermission between sets, a subsequent unnecessary delay (administrative red card) is assessed at the start of the next set, which results in a loss of rally/point awarded to the opponent.</a:t>
            </a:r>
          </a:p>
        </p:txBody>
      </p:sp>
      <p:pic>
        <p:nvPicPr>
          <p:cNvPr id="9" name="Content Placeholder 8" descr="A picture containing graphical user interface&#10;&#10;Description automatically generated">
            <a:extLst>
              <a:ext uri="{FF2B5EF4-FFF2-40B4-BE49-F238E27FC236}">
                <a16:creationId xmlns:a16="http://schemas.microsoft.com/office/drawing/2014/main" xmlns="" id="{4AE8DA80-CCB4-4846-B2B6-7D40C7CDCB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27453" y="2012950"/>
            <a:ext cx="7263654" cy="4022089"/>
          </a:xfrm>
        </p:spPr>
      </p:pic>
    </p:spTree>
    <p:extLst>
      <p:ext uri="{BB962C8B-B14F-4D97-AF65-F5344CB8AC3E}">
        <p14:creationId xmlns:p14="http://schemas.microsoft.com/office/powerpoint/2010/main" val="48278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E192D-1C05-4CFA-A39D-E387DB9BC2DA}"/>
              </a:ext>
            </a:extLst>
          </p:cNvPr>
          <p:cNvSpPr>
            <a:spLocks noGrp="1"/>
          </p:cNvSpPr>
          <p:nvPr>
            <p:ph type="title"/>
          </p:nvPr>
        </p:nvSpPr>
        <p:spPr/>
        <p:txBody>
          <a:bodyPr/>
          <a:lstStyle/>
          <a:p>
            <a:r>
              <a:rPr lang="en-US" dirty="0"/>
              <a:t>2021-22 NFHS Volleyball</a:t>
            </a:r>
          </a:p>
        </p:txBody>
      </p:sp>
      <p:sp>
        <p:nvSpPr>
          <p:cNvPr id="3" name="Text Placeholder 2">
            <a:extLst>
              <a:ext uri="{FF2B5EF4-FFF2-40B4-BE49-F238E27FC236}">
                <a16:creationId xmlns:a16="http://schemas.microsoft.com/office/drawing/2014/main" xmlns="" id="{7E6C01B6-2474-4EA8-A638-B77D62438222}"/>
              </a:ext>
            </a:extLst>
          </p:cNvPr>
          <p:cNvSpPr>
            <a:spLocks noGrp="1"/>
          </p:cNvSpPr>
          <p:nvPr>
            <p:ph type="body" idx="1"/>
          </p:nvPr>
        </p:nvSpPr>
        <p:spPr/>
        <p:txBody>
          <a:bodyPr/>
          <a:lstStyle/>
          <a:p>
            <a:r>
              <a:rPr lang="en-US" dirty="0"/>
              <a:t>Points of Emphasis</a:t>
            </a:r>
          </a:p>
        </p:txBody>
      </p:sp>
    </p:spTree>
    <p:extLst>
      <p:ext uri="{BB962C8B-B14F-4D97-AF65-F5344CB8AC3E}">
        <p14:creationId xmlns:p14="http://schemas.microsoft.com/office/powerpoint/2010/main" val="427685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23A6A-D765-4BF4-BB50-383DD930709F}"/>
              </a:ext>
            </a:extLst>
          </p:cNvPr>
          <p:cNvSpPr>
            <a:spLocks noGrp="1"/>
          </p:cNvSpPr>
          <p:nvPr>
            <p:ph type="title"/>
          </p:nvPr>
        </p:nvSpPr>
        <p:spPr/>
        <p:txBody>
          <a:bodyPr/>
          <a:lstStyle/>
          <a:p>
            <a:r>
              <a:rPr lang="en-US" dirty="0"/>
              <a:t>Addressing uniform concerns</a:t>
            </a:r>
          </a:p>
        </p:txBody>
      </p:sp>
      <p:pic>
        <p:nvPicPr>
          <p:cNvPr id="6" name="Content Placeholder 5">
            <a:extLst>
              <a:ext uri="{FF2B5EF4-FFF2-40B4-BE49-F238E27FC236}">
                <a16:creationId xmlns:a16="http://schemas.microsoft.com/office/drawing/2014/main" xmlns="" id="{A9CF92BF-6E8C-4DD1-A298-2892DC0F427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33382" y="2032000"/>
            <a:ext cx="6547112" cy="4338637"/>
          </a:xfrm>
        </p:spPr>
      </p:pic>
      <p:sp>
        <p:nvSpPr>
          <p:cNvPr id="4" name="Footer Placeholder 3">
            <a:extLst>
              <a:ext uri="{FF2B5EF4-FFF2-40B4-BE49-F238E27FC236}">
                <a16:creationId xmlns:a16="http://schemas.microsoft.com/office/drawing/2014/main" xmlns="" id="{50FCD528-094F-4F01-8750-52AED9BBEE97}"/>
              </a:ext>
            </a:extLst>
          </p:cNvPr>
          <p:cNvSpPr>
            <a:spLocks noGrp="1"/>
          </p:cNvSpPr>
          <p:nvPr>
            <p:ph type="ftr" sz="quarter" idx="11"/>
          </p:nvPr>
        </p:nvSpPr>
        <p:spPr/>
        <p:txBody>
          <a:bodyPr/>
          <a:lstStyle/>
          <a:p>
            <a:pPr>
              <a:defRPr/>
            </a:pPr>
            <a:r>
              <a:rPr lang="en-US" dirty="0"/>
              <a:t>www.nfhs.org</a:t>
            </a:r>
          </a:p>
        </p:txBody>
      </p:sp>
      <p:sp>
        <p:nvSpPr>
          <p:cNvPr id="7" name="TextBox 6">
            <a:extLst>
              <a:ext uri="{FF2B5EF4-FFF2-40B4-BE49-F238E27FC236}">
                <a16:creationId xmlns:a16="http://schemas.microsoft.com/office/drawing/2014/main" xmlns="" id="{45E706E8-E62E-4AAD-8F8C-8BD1DF02E2AA}"/>
              </a:ext>
            </a:extLst>
          </p:cNvPr>
          <p:cNvSpPr txBox="1"/>
          <p:nvPr/>
        </p:nvSpPr>
        <p:spPr>
          <a:xfrm>
            <a:off x="7959858" y="2032000"/>
            <a:ext cx="4008305" cy="3416320"/>
          </a:xfrm>
          <a:prstGeom prst="rect">
            <a:avLst/>
          </a:prstGeom>
          <a:noFill/>
        </p:spPr>
        <p:txBody>
          <a:bodyPr wrap="square" rtlCol="0">
            <a:spAutoFit/>
          </a:bodyPr>
          <a:lstStyle/>
          <a:p>
            <a:pPr marL="285750" indent="-285750">
              <a:buFont typeface="Wingdings" panose="05000000000000000000" pitchFamily="2" charset="2"/>
              <a:buChar char="§"/>
            </a:pPr>
            <a:r>
              <a:rPr lang="en-US" sz="2400" b="1" dirty="0">
                <a:effectLst/>
                <a:latin typeface="+mn-lt"/>
                <a:ea typeface="Calibri" panose="020F0502020204030204" pitchFamily="34" charset="0"/>
              </a:rPr>
              <a:t>Manufacturer’s Logo Restriction:</a:t>
            </a:r>
          </a:p>
          <a:p>
            <a:pPr marL="800100" lvl="1" indent="-342900">
              <a:buFont typeface="Arial" panose="020B0604020202020204" pitchFamily="34" charset="0"/>
              <a:buChar char="•"/>
            </a:pPr>
            <a:r>
              <a:rPr lang="en-US" sz="2400" dirty="0">
                <a:effectLst/>
                <a:latin typeface="+mn-lt"/>
                <a:ea typeface="Calibri" panose="020F0502020204030204" pitchFamily="34" charset="0"/>
              </a:rPr>
              <a:t>Logos cannot exceed 2.25 square inches</a:t>
            </a:r>
          </a:p>
          <a:p>
            <a:pPr marL="800100" lvl="1" indent="-342900">
              <a:buFont typeface="Arial" panose="020B0604020202020204" pitchFamily="34" charset="0"/>
              <a:buChar char="•"/>
            </a:pPr>
            <a:r>
              <a:rPr lang="en-US" sz="2400" dirty="0">
                <a:latin typeface="+mn-lt"/>
                <a:ea typeface="Calibri" panose="020F0502020204030204" pitchFamily="34" charset="0"/>
              </a:rPr>
              <a:t>O</a:t>
            </a:r>
            <a:r>
              <a:rPr lang="en-US" sz="2400" dirty="0">
                <a:effectLst/>
                <a:latin typeface="+mn-lt"/>
                <a:ea typeface="Calibri" panose="020F0502020204030204" pitchFamily="34" charset="0"/>
              </a:rPr>
              <a:t>nly one logo is permitted on each piece of the uniform</a:t>
            </a:r>
            <a:r>
              <a:rPr lang="en-US" sz="2400" dirty="0">
                <a:latin typeface="+mn-lt"/>
                <a:ea typeface="Calibri" panose="020F0502020204030204" pitchFamily="34" charset="0"/>
              </a:rPr>
              <a:t> </a:t>
            </a:r>
            <a:r>
              <a:rPr lang="en-US" sz="2400" dirty="0">
                <a:effectLst/>
                <a:latin typeface="+mn-lt"/>
                <a:ea typeface="Calibri" panose="020F0502020204030204" pitchFamily="34" charset="0"/>
              </a:rPr>
              <a:t>including the waistband. </a:t>
            </a:r>
          </a:p>
          <a:p>
            <a:endParaRPr lang="en-US" sz="2400" dirty="0">
              <a:latin typeface="+mn-lt"/>
            </a:endParaRPr>
          </a:p>
        </p:txBody>
      </p:sp>
    </p:spTree>
    <p:extLst>
      <p:ext uri="{BB962C8B-B14F-4D97-AF65-F5344CB8AC3E}">
        <p14:creationId xmlns:p14="http://schemas.microsoft.com/office/powerpoint/2010/main" val="2888059050"/>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021-22 NFHS Stock PowerPoint Slides_Wide Format" id="{01733998-6D70-4D17-9D6B-67F6CAD8BB35}" vid="{768355F1-A451-46F1-B6F0-D464EEEE39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77D50-A8F4-41EA-8AAF-2B8EFD1D1E78}">
  <ds:schemaRefs>
    <ds:schemaRef ds:uri="http://purl.org/dc/terms/"/>
    <ds:schemaRef ds:uri="http://purl.org/dc/elements/1.1/"/>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3bb8d7d1-06b8-47b8-a0de-bad91f18ef42"/>
    <ds:schemaRef ds:uri="http://schemas.openxmlformats.org/package/2006/metadata/core-properties"/>
    <ds:schemaRef ds:uri="ffc60a71-4a50-4afc-be20-b1cf64734936"/>
  </ds:schemaRefs>
</ds:datastoreItem>
</file>

<file path=customXml/itemProps2.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3.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470</TotalTime>
  <Words>1793</Words>
  <Application>Microsoft Office PowerPoint</Application>
  <PresentationFormat>Custom</PresentationFormat>
  <Paragraphs>156</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2021-22 NFHS Volleyball Rules PowerPoint FOR NHIAA Coaches</vt:lpstr>
      <vt:lpstr>2021-22 NFHS Volleyball </vt:lpstr>
      <vt:lpstr>Rule 4-1-6a, b (new)</vt:lpstr>
      <vt:lpstr>Rules 7-1-4 penalties(1), 9-9-1b (new)</vt:lpstr>
      <vt:lpstr>Rules 7-1-4 penalties(1), 9-9-1b (new)</vt:lpstr>
      <vt:lpstr>Rules 7-1-4 penalties(2), 9-9-1b (new)</vt:lpstr>
      <vt:lpstr>Rules 7-1-4 penalties(2), 9-9-1b (new)</vt:lpstr>
      <vt:lpstr>2021-22 NFHS Volleyball</vt:lpstr>
      <vt:lpstr>Addressing uniform concerns</vt:lpstr>
      <vt:lpstr>Note: Logo Restriction</vt:lpstr>
      <vt:lpstr>Addressing uniform concerns</vt:lpstr>
      <vt:lpstr>Addressing uniform concerns</vt:lpstr>
      <vt:lpstr>Addressing uniform concerns</vt:lpstr>
      <vt:lpstr>NHIAA Policies and Procedures </vt:lpstr>
      <vt:lpstr>Scorer’s Table</vt:lpstr>
      <vt:lpstr>PreMatch Warm ups:</vt:lpstr>
      <vt:lpstr>Stopping Matches for Milestone Recognition </vt:lpstr>
      <vt:lpstr>Coaches Conduct on Influencing Decisions </vt:lpstr>
      <vt:lpstr>Late Arriving Teams</vt:lpstr>
      <vt:lpstr>Tournament Ball</vt:lpstr>
      <vt:lpstr>Covid Protocols</vt:lpstr>
      <vt:lpstr>Questions During The Season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2021-22 NFHS Volleyball Rules PowerPoint</dc:title>
  <dc:creator>Lindsey Atkinson</dc:creator>
  <cp:lastModifiedBy>R Forge</cp:lastModifiedBy>
  <cp:revision>21</cp:revision>
  <dcterms:created xsi:type="dcterms:W3CDTF">2021-04-22T20:32:42Z</dcterms:created>
  <dcterms:modified xsi:type="dcterms:W3CDTF">2021-08-11T13:50:40Z</dcterms:modified>
</cp:coreProperties>
</file>